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8" r:id="rId2"/>
    <p:sldId id="277" r:id="rId3"/>
    <p:sldId id="259" r:id="rId4"/>
    <p:sldId id="260" r:id="rId5"/>
    <p:sldId id="261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9" r:id="rId20"/>
    <p:sldId id="300" r:id="rId21"/>
    <p:sldId id="301" r:id="rId22"/>
    <p:sldId id="278" r:id="rId23"/>
    <p:sldId id="302" r:id="rId24"/>
    <p:sldId id="303" r:id="rId25"/>
    <p:sldId id="304" r:id="rId26"/>
    <p:sldId id="305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99"/>
    <a:srgbClr val="99FF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1193F-4B3D-4E1D-8848-F3AB86D25438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7AA87-7F2F-4D62-B052-28A13414C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45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1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60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09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66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54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61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773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51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2419-D1C5-4E1E-9D0C-85AE180312A5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3E00-8734-474C-B957-321D8720DE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18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url?sa=i&amp;rct=j&amp;q=&amp;esrc=s&amp;source=images&amp;cd=&amp;cad=rja&amp;uact=8&amp;ved=0ahUKEwiCttvp-LzUAhUHAcAKHSISAjsQjRwIBw&amp;url=http://www.woodlands.staffs.sch.uk/&amp;psig=AFQjCNFhz_a7YinN3qiR2GyGeAQWsJvTlA&amp;ust=149751621596595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1" y="1043216"/>
            <a:ext cx="6931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Wow Assembly</a:t>
            </a:r>
            <a:r>
              <a:rPr lang="en-GB" sz="6600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endParaRPr lang="en-GB" sz="6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Friday 16</a:t>
            </a:r>
            <a:r>
              <a:rPr lang="en-GB" sz="4800" baseline="30000" dirty="0" smtClean="0"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atin typeface="Comic Sans MS" panose="030F0702030302020204" pitchFamily="66" charset="0"/>
              </a:rPr>
              <a:t> October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4" name="Picture 6" descr="Image result for the woodlands community primary school log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11" y="3212789"/>
            <a:ext cx="2686390" cy="250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145" y="4304374"/>
            <a:ext cx="165735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4484" y="4304375"/>
            <a:ext cx="16573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>
                <a:latin typeface="Comic Sans MS" panose="030F0702030302020204" pitchFamily="66" charset="0"/>
              </a:rPr>
              <a:t>P</a:t>
            </a:r>
            <a:r>
              <a:rPr lang="en-GB" sz="4800" u="sng" dirty="0" smtClean="0">
                <a:latin typeface="Comic Sans MS" panose="030F0702030302020204" pitchFamily="66" charset="0"/>
              </a:rPr>
              <a:t>ine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3632142" y="818138"/>
            <a:ext cx="4927711" cy="657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0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Maple</a:t>
            </a:r>
          </a:p>
          <a:p>
            <a:pPr algn="ctr"/>
            <a:r>
              <a:rPr lang="en-GB" sz="6600" dirty="0" err="1" smtClean="0">
                <a:solidFill>
                  <a:srgbClr val="CC0099"/>
                </a:solidFill>
                <a:latin typeface="Comic Sans MS" panose="030F0702030302020204" pitchFamily="66" charset="0"/>
              </a:rPr>
              <a:t>Annalia</a:t>
            </a:r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always working to the best of her ability.  Concentrating at all times and listening carefully to apply new learning into independent work.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Dawson                                  16.10.20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Maple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6"/>
          <a:srcRect l="20940" t="25714" r="34855" b="14286"/>
          <a:stretch/>
        </p:blipFill>
        <p:spPr bwMode="auto">
          <a:xfrm>
            <a:off x="1569491" y="1952760"/>
            <a:ext cx="3538085" cy="35467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7"/>
          <a:srcRect l="21438" t="26897" r="35021" b="6896"/>
          <a:stretch/>
        </p:blipFill>
        <p:spPr bwMode="auto">
          <a:xfrm>
            <a:off x="6525266" y="2101781"/>
            <a:ext cx="3800475" cy="3248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315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Willow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Lilly</a:t>
            </a:r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her amazing all round learning this week at home and school.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0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Maiden and Miss Higgins                                    </a:t>
            </a:r>
            <a:r>
              <a:rPr lang="en-GB" sz="20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1</a:t>
            </a:r>
            <a:r>
              <a:rPr lang="en-GB" sz="20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6</a:t>
            </a:r>
            <a:r>
              <a:rPr lang="en-GB" sz="20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.10.20</a:t>
            </a:r>
            <a:endParaRPr lang="en-GB" sz="20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0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Willow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s.higgins\AppData\Local\Packages\Microsoft.MicrosoftEdge_8wekyb3d8bbwe\TempState\Downloads\IMG_3556 (1)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" r="31968" b="4369"/>
          <a:stretch/>
        </p:blipFill>
        <p:spPr bwMode="auto">
          <a:xfrm rot="5400000">
            <a:off x="1890364" y="1750213"/>
            <a:ext cx="3898265" cy="39770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18982" y="1639423"/>
            <a:ext cx="48722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Here’s an example of Lilly’s  wonderful maths work. She has shown such a good understanding of multiplication this week </a:t>
            </a:r>
            <a:r>
              <a:rPr lang="en-GB" sz="24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endParaRPr lang="en-GB" sz="2400" dirty="0">
              <a:sym typeface="Wingdings" panose="05000000000000000000" pitchFamily="2" charset="2"/>
            </a:endParaRPr>
          </a:p>
          <a:p>
            <a:pPr algn="ctr"/>
            <a:r>
              <a:rPr lang="en-GB" sz="2400" dirty="0" smtClean="0">
                <a:sym typeface="Wingdings" panose="05000000000000000000" pitchFamily="2" charset="2"/>
              </a:rPr>
              <a:t>She has also been doing lots of writing at home related to our Mighty Metals topic which has been lovely to read!</a:t>
            </a:r>
          </a:p>
          <a:p>
            <a:pPr algn="ctr"/>
            <a:endParaRPr lang="en-GB" sz="2400" dirty="0">
              <a:sym typeface="Wingdings" panose="05000000000000000000" pitchFamily="2" charset="2"/>
            </a:endParaRPr>
          </a:p>
          <a:p>
            <a:pPr algn="ctr"/>
            <a:r>
              <a:rPr lang="en-GB" sz="2400" dirty="0" smtClean="0">
                <a:sym typeface="Wingdings" panose="05000000000000000000" pitchFamily="2" charset="2"/>
              </a:rPr>
              <a:t>Well Done </a:t>
            </a:r>
            <a:r>
              <a:rPr lang="en-GB" sz="2400" dirty="0" err="1" smtClean="0">
                <a:sym typeface="Wingdings" panose="05000000000000000000" pitchFamily="2" charset="2"/>
              </a:rPr>
              <a:t>Lills</a:t>
            </a:r>
            <a:r>
              <a:rPr lang="en-GB" sz="2400" dirty="0" smtClean="0">
                <a:sym typeface="Wingdings" panose="05000000000000000000" pitchFamily="2" charset="2"/>
              </a:rPr>
              <a:t>, keep up the hard work!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7288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Spruce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Alyssa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Showing a change in attitude towards her maths this week! 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Well done! Keep this up.</a:t>
            </a:r>
            <a:endParaRPr lang="en-GB" sz="2400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Tennuci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                                           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16.10.20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Spruce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8385" y="1682247"/>
            <a:ext cx="7587764" cy="47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7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Chestnut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Mimi  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fantastic work doubling and halving numbers in maths. You were able to apply different strategies to help you work out the correct answers.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Fisher                                  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16.10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6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Aspen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Wilson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showing excellence when completing multiplication work.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Davies                                                 16.10.20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34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Aspen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4490" y="2286000"/>
            <a:ext cx="68432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Wilson has absolutely excelled in multiplication learning this week. He’s been able to rapidly recall facts and explain how to multiply by 10, 100 and 1000.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Keep it up!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7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7164" y="1215163"/>
            <a:ext cx="8311487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 big journey begins with a small step!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Redwood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Wiki</a:t>
            </a:r>
          </a:p>
          <a:p>
            <a:pPr algn="ctr"/>
            <a:endParaRPr lang="en-GB" sz="6600" dirty="0" smtClean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demonstrating amazing skills and self-awareness during art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Shipley                                   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16.10.20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Redwood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358" y="1737442"/>
            <a:ext cx="5603280" cy="420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1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664844"/>
            <a:ext cx="6853690" cy="12191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37" y="1248982"/>
            <a:ext cx="8311487" cy="341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Next Week’s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u="sng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Phrase </a:t>
            </a:r>
            <a:r>
              <a:rPr lang="en-GB" sz="4000" u="sng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of the Week</a:t>
            </a:r>
            <a:r>
              <a:rPr lang="en-GB" sz="4000" dirty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GB" sz="4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is deeper than knowledge; there are many who know you but few </a:t>
            </a:r>
            <a:r>
              <a:rPr lang="en-GB" sz="3600" smtClean="0">
                <a:solidFill>
                  <a:srgbClr val="0070C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who understand you.</a:t>
            </a: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47164" y="1132764"/>
            <a:ext cx="8270543" cy="3664723"/>
          </a:xfrm>
          <a:prstGeom prst="wedgeRoundRectCallout">
            <a:avLst>
              <a:gd name="adj1" fmla="val -41281"/>
              <a:gd name="adj2" fmla="val 70330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67208"/>
          </a:xfrm>
        </p:spPr>
        <p:txBody>
          <a:bodyPr/>
          <a:lstStyle/>
          <a:p>
            <a:r>
              <a:rPr lang="en-GB" dirty="0" smtClean="0"/>
              <a:t>Whole school</a:t>
            </a:r>
            <a:endParaRPr lang="en-GB" dirty="0"/>
          </a:p>
        </p:txBody>
      </p:sp>
      <p:pic>
        <p:nvPicPr>
          <p:cNvPr id="1030" name="Picture 1" descr="Walk to School Week 2017 - Education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14" y="1328466"/>
            <a:ext cx="1672216" cy="16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Greenwich, 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7001" r="9454"/>
          <a:stretch>
            <a:fillRect/>
          </a:stretch>
        </p:blipFill>
        <p:spPr bwMode="auto">
          <a:xfrm>
            <a:off x="5470240" y="1328466"/>
            <a:ext cx="1622891" cy="18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N Lancing Primary on Twitter: &quot;If your child is going to scoot to school  you'll need to complete a scooter contract with them. Available on the  website or reception office… https://t.co/taumTjk3v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10857" r="22829" b="11903"/>
          <a:stretch>
            <a:fillRect/>
          </a:stretch>
        </p:blipFill>
        <p:spPr bwMode="auto">
          <a:xfrm>
            <a:off x="10419655" y="1394836"/>
            <a:ext cx="1064402" cy="1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Kids riding on school bus to school Royalty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26877" b="17430"/>
          <a:stretch>
            <a:fillRect/>
          </a:stretch>
        </p:blipFill>
        <p:spPr bwMode="auto">
          <a:xfrm>
            <a:off x="851379" y="4030681"/>
            <a:ext cx="2180090" cy="13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 descr="Road Safety - Cove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06" y="4018782"/>
            <a:ext cx="3276425" cy="15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Free Car School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3" y="4018782"/>
            <a:ext cx="1656287" cy="1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1379" y="3042257"/>
            <a:ext cx="2427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581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630091" y="3021006"/>
            <a:ext cx="131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50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67851" y="3042257"/>
            <a:ext cx="91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63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564801"/>
            <a:ext cx="657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0091" y="5669280"/>
            <a:ext cx="1319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199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493753" y="5564801"/>
            <a:ext cx="916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313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200888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1258"/>
            <a:ext cx="9144000" cy="1067208"/>
          </a:xfrm>
        </p:spPr>
        <p:txBody>
          <a:bodyPr>
            <a:normAutofit/>
          </a:bodyPr>
          <a:lstStyle/>
          <a:p>
            <a:r>
              <a:rPr lang="en-GB" sz="4800" dirty="0" smtClean="0"/>
              <a:t>Winning Class – Reception and KS1</a:t>
            </a:r>
            <a:endParaRPr lang="en-GB" sz="4800" dirty="0"/>
          </a:p>
        </p:txBody>
      </p:sp>
      <p:pic>
        <p:nvPicPr>
          <p:cNvPr id="1030" name="Picture 1" descr="Walk to School Week 2017 - Education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14" y="1328466"/>
            <a:ext cx="1672216" cy="16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Greenwich, 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7001" r="9454"/>
          <a:stretch>
            <a:fillRect/>
          </a:stretch>
        </p:blipFill>
        <p:spPr bwMode="auto">
          <a:xfrm>
            <a:off x="5470240" y="1328466"/>
            <a:ext cx="1622891" cy="18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N Lancing Primary on Twitter: &quot;If your child is going to scoot to school  you'll need to complete a scooter contract with them. Available on the  website or reception office… https://t.co/taumTjk3v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10857" r="22829" b="11903"/>
          <a:stretch>
            <a:fillRect/>
          </a:stretch>
        </p:blipFill>
        <p:spPr bwMode="auto">
          <a:xfrm>
            <a:off x="10419655" y="1394836"/>
            <a:ext cx="1064402" cy="1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Kids riding on school bus to school Royalty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26877" b="17430"/>
          <a:stretch>
            <a:fillRect/>
          </a:stretch>
        </p:blipFill>
        <p:spPr bwMode="auto">
          <a:xfrm>
            <a:off x="851379" y="4030681"/>
            <a:ext cx="2180090" cy="13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 descr="Road Safety - Cove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312" y="3686193"/>
            <a:ext cx="3276425" cy="15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Free Car School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3" y="4018782"/>
            <a:ext cx="1656287" cy="1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1379" y="3000682"/>
            <a:ext cx="1917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80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470240" y="3132939"/>
            <a:ext cx="134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23713" y="3021006"/>
            <a:ext cx="1360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6658" y="5358043"/>
            <a:ext cx="1149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702379" y="5232212"/>
            <a:ext cx="875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32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803885" y="5343301"/>
            <a:ext cx="680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20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153989" y="5942818"/>
            <a:ext cx="3918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BIRCH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946894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8154"/>
            <a:ext cx="9144000" cy="1067208"/>
          </a:xfrm>
        </p:spPr>
        <p:txBody>
          <a:bodyPr/>
          <a:lstStyle/>
          <a:p>
            <a:r>
              <a:rPr lang="en-GB" dirty="0" smtClean="0"/>
              <a:t>Winning Class – Year 3/4</a:t>
            </a:r>
            <a:endParaRPr lang="en-GB" dirty="0"/>
          </a:p>
        </p:txBody>
      </p:sp>
      <p:pic>
        <p:nvPicPr>
          <p:cNvPr id="1030" name="Picture 1" descr="Walk to School Week 2017 - Education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37" y="1168336"/>
            <a:ext cx="1672216" cy="16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Greenwich, 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7001" r="9454"/>
          <a:stretch>
            <a:fillRect/>
          </a:stretch>
        </p:blipFill>
        <p:spPr bwMode="auto">
          <a:xfrm>
            <a:off x="5470238" y="1165362"/>
            <a:ext cx="1622891" cy="18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N Lancing Primary on Twitter: &quot;If your child is going to scoot to school  you'll need to complete a scooter contract with them. Available on the  website or reception office… https://t.co/taumTjk3v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10857" r="22829" b="11903"/>
          <a:stretch>
            <a:fillRect/>
          </a:stretch>
        </p:blipFill>
        <p:spPr bwMode="auto">
          <a:xfrm>
            <a:off x="10419655" y="1394836"/>
            <a:ext cx="1064402" cy="1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Kids riding on school bus to school Royalty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26877" b="17430"/>
          <a:stretch>
            <a:fillRect/>
          </a:stretch>
        </p:blipFill>
        <p:spPr bwMode="auto">
          <a:xfrm>
            <a:off x="947677" y="3717714"/>
            <a:ext cx="2180090" cy="13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 descr="Road Safety - Cove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72" y="3650122"/>
            <a:ext cx="3276425" cy="15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Free Car School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300" y="3717714"/>
            <a:ext cx="1656287" cy="1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5687" y="2969835"/>
            <a:ext cx="984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69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909392" y="2840552"/>
            <a:ext cx="74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5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0554789" y="3132939"/>
            <a:ext cx="679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193438"/>
            <a:ext cx="1005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3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577840" y="5193438"/>
            <a:ext cx="1076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46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0" y="5030334"/>
            <a:ext cx="81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16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643472" y="5995851"/>
            <a:ext cx="3063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Maple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76949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7874" y="91441"/>
            <a:ext cx="9144000" cy="1067208"/>
          </a:xfrm>
        </p:spPr>
        <p:txBody>
          <a:bodyPr/>
          <a:lstStyle/>
          <a:p>
            <a:r>
              <a:rPr lang="en-GB" dirty="0" smtClean="0"/>
              <a:t>Winning Class Year 5/6</a:t>
            </a:r>
            <a:endParaRPr lang="en-GB" dirty="0"/>
          </a:p>
        </p:txBody>
      </p:sp>
      <p:pic>
        <p:nvPicPr>
          <p:cNvPr id="1030" name="Picture 1" descr="Walk to School Week 2017 - Education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654" y="1158649"/>
            <a:ext cx="1672216" cy="167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Greenwich, 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t="17001" r="9454"/>
          <a:stretch>
            <a:fillRect/>
          </a:stretch>
        </p:blipFill>
        <p:spPr bwMode="auto">
          <a:xfrm>
            <a:off x="5400872" y="1158649"/>
            <a:ext cx="1622891" cy="18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3" descr="N Lancing Primary on Twitter: &quot;If your child is going to scoot to school  you'll need to complete a scooter contract with them. Available on the  website or reception office… https://t.co/taumTjk3v8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3" t="10857" r="22829" b="11903"/>
          <a:stretch>
            <a:fillRect/>
          </a:stretch>
        </p:blipFill>
        <p:spPr bwMode="auto">
          <a:xfrm>
            <a:off x="10419655" y="1181672"/>
            <a:ext cx="1064402" cy="162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" descr="Kids riding on school bus to school Royalty Free Vect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4" t="26877" b="17430"/>
          <a:stretch>
            <a:fillRect/>
          </a:stretch>
        </p:blipFill>
        <p:spPr bwMode="auto">
          <a:xfrm>
            <a:off x="903630" y="3796713"/>
            <a:ext cx="2180090" cy="131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5" descr="Road Safety - Cove Junior Schoo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104" y="3796713"/>
            <a:ext cx="3276425" cy="154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6" descr="Free Car School Cliparts, Download Free Clip Art, Free Clip Art on Clipart 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12" y="3796713"/>
            <a:ext cx="1656287" cy="121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8654" y="2963122"/>
            <a:ext cx="1549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78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99909" y="2963122"/>
            <a:ext cx="7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553438" y="2830865"/>
            <a:ext cx="7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11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595258" y="5176541"/>
            <a:ext cx="796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617029" y="5176541"/>
            <a:ext cx="1162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19655" y="5176541"/>
            <a:ext cx="1064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14</a:t>
            </a:r>
            <a:endParaRPr lang="en-GB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33257" y="5904411"/>
            <a:ext cx="2808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Aspen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6261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9452" y="811203"/>
            <a:ext cx="6513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Green Cards!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4" name="Vertical Scroll 3"/>
          <p:cNvSpPr/>
          <p:nvPr/>
        </p:nvSpPr>
        <p:spPr>
          <a:xfrm rot="10800000">
            <a:off x="1241946" y="2015313"/>
            <a:ext cx="9703558" cy="3744042"/>
          </a:xfrm>
          <a:prstGeom prst="verticalScroll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967811" y="2353936"/>
            <a:ext cx="386285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Lucy-Mae– </a:t>
            </a:r>
            <a:r>
              <a:rPr lang="en-GB" sz="3200" dirty="0" smtClean="0">
                <a:latin typeface="Comic Sans MS" panose="030F0702030302020204" pitchFamily="66" charset="0"/>
              </a:rPr>
              <a:t>Birch</a:t>
            </a:r>
          </a:p>
          <a:p>
            <a:r>
              <a:rPr lang="en-GB" sz="3200" dirty="0" err="1" smtClean="0">
                <a:latin typeface="Comic Sans MS" panose="030F0702030302020204" pitchFamily="66" charset="0"/>
              </a:rPr>
              <a:t>Kade</a:t>
            </a:r>
            <a:r>
              <a:rPr lang="en-GB" sz="3200" dirty="0" smtClean="0">
                <a:latin typeface="Comic Sans MS" panose="030F0702030302020204" pitchFamily="66" charset="0"/>
              </a:rPr>
              <a:t> - Maple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Molly – Redwood</a:t>
            </a:r>
          </a:p>
          <a:p>
            <a:r>
              <a:rPr lang="en-GB" sz="3200" dirty="0" smtClean="0">
                <a:latin typeface="Comic Sans MS" panose="030F0702030302020204" pitchFamily="66" charset="0"/>
              </a:rPr>
              <a:t>Grace - Redwood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8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2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0251" y="886789"/>
            <a:ext cx="10711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Scientists of the Week!</a:t>
            </a:r>
          </a:p>
          <a:p>
            <a:endParaRPr lang="en-GB" sz="66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23189" y="3495368"/>
            <a:ext cx="334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36872" y="1672803"/>
            <a:ext cx="48323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Birch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Oliver J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>
                <a:solidFill>
                  <a:prstClr val="black"/>
                </a:solidFill>
                <a:latin typeface="Comic Sans MS" panose="030F0702030302020204" pitchFamily="66" charset="0"/>
              </a:rPr>
              <a:t>Pine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</a:t>
            </a:r>
            <a:r>
              <a:rPr lang="en-GB" sz="40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Darci</a:t>
            </a:r>
            <a:endParaRPr lang="en-GB" sz="4000" dirty="0" smtClean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Elm – Brooke H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27465" y="3583078"/>
            <a:ext cx="5120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Redwood – Tianna 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Chestnut - Ray</a:t>
            </a:r>
            <a:endParaRPr lang="en-GB" sz="4000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Aspen-</a:t>
            </a:r>
            <a:endParaRPr lang="en-GB" sz="4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9967" y="3708261"/>
            <a:ext cx="48244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Willow – Riley WP </a:t>
            </a:r>
            <a:endParaRPr lang="en-GB" sz="4000" dirty="0">
              <a:solidFill>
                <a:srgbClr val="CC0099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sz="4000" smtClean="0">
                <a:solidFill>
                  <a:prstClr val="black"/>
                </a:solidFill>
                <a:latin typeface="Comic Sans MS" panose="030F0702030302020204" pitchFamily="66" charset="0"/>
              </a:rPr>
              <a:t>Maple </a:t>
            </a:r>
            <a:r>
              <a:rPr lang="en-GB" sz="4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– Charlie </a:t>
            </a:r>
          </a:p>
        </p:txBody>
      </p:sp>
    </p:spTree>
    <p:extLst>
      <p:ext uri="{BB962C8B-B14F-4D97-AF65-F5344CB8AC3E}">
        <p14:creationId xmlns:p14="http://schemas.microsoft.com/office/powerpoint/2010/main" val="16483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915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4042" y="946484"/>
            <a:ext cx="6513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Weekly Team Points!</a:t>
            </a:r>
          </a:p>
          <a:p>
            <a:pPr algn="ctr"/>
            <a:endParaRPr lang="en-GB" sz="3200" i="1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49672"/>
              </p:ext>
            </p:extLst>
          </p:nvPr>
        </p:nvGraphicFramePr>
        <p:xfrm>
          <a:off x="1465178" y="2497564"/>
          <a:ext cx="9261644" cy="246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411">
                  <a:extLst>
                    <a:ext uri="{9D8B030D-6E8A-4147-A177-3AD203B41FA5}">
                      <a16:colId xmlns:a16="http://schemas.microsoft.com/office/drawing/2014/main" val="3299981363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3451166365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479396576"/>
                    </a:ext>
                  </a:extLst>
                </a:gridCol>
                <a:gridCol w="2315411">
                  <a:extLst>
                    <a:ext uri="{9D8B030D-6E8A-4147-A177-3AD203B41FA5}">
                      <a16:colId xmlns:a16="http://schemas.microsoft.com/office/drawing/2014/main" val="200857127"/>
                    </a:ext>
                  </a:extLst>
                </a:gridCol>
              </a:tblGrid>
              <a:tr h="123217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Peel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err="1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Ethelfleda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Grazier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Offa</a:t>
                      </a:r>
                      <a:endParaRPr lang="en-GB" sz="3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705136"/>
                  </a:ext>
                </a:extLst>
              </a:tr>
              <a:tr h="1232176"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776937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9427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317</a:t>
            </a:r>
            <a:endParaRPr lang="en-US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3468" y="4023359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324</a:t>
            </a:r>
            <a:endParaRPr lang="en-US" sz="36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3124" y="4023356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256</a:t>
            </a:r>
            <a:endParaRPr lang="en-US" sz="36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8274" y="4023357"/>
            <a:ext cx="139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253</a:t>
            </a:r>
            <a:endParaRPr lang="en-US" sz="36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1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Elm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Tobias Y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A super effort and resilience shown in maths. Tobias has worked hard to use objects to subtract numbers.</a:t>
            </a: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</a:t>
            </a:r>
            <a:r>
              <a:rPr lang="en-GB" sz="2400" b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Brady                                    16.10.20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Birch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</a:t>
            </a:r>
          </a:p>
          <a:p>
            <a:pPr algn="ctr"/>
            <a:r>
              <a:rPr lang="en-GB" sz="4000" dirty="0" smtClean="0">
                <a:latin typeface="Comic Sans MS" panose="030F0702030302020204" pitchFamily="66" charset="0"/>
              </a:rPr>
              <a:t>Tyler</a:t>
            </a:r>
          </a:p>
          <a:p>
            <a:pPr algn="ctr"/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Tyler has really impressed me in maths this week. He can confidently count in tens from any given number. He can find ten less and ten more of a number and has challenged himself to solve more complex problems involving place value. Well done Tyler!</a:t>
            </a:r>
            <a:endParaRPr lang="en-GB" sz="12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Miss Hewitt                                  16.10.20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4" y="-248786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3747" y="824196"/>
            <a:ext cx="9744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u="sng" dirty="0" smtClean="0">
                <a:latin typeface="Comic Sans MS" panose="030F0702030302020204" pitchFamily="66" charset="0"/>
              </a:rPr>
              <a:t>Birch Wow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5741" y="797142"/>
            <a:ext cx="805928" cy="847614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873457" cy="8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8" r="56" b="17406"/>
          <a:stretch/>
        </p:blipFill>
        <p:spPr bwMode="auto">
          <a:xfrm>
            <a:off x="4475106" y="1965766"/>
            <a:ext cx="2958263" cy="392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previe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03" r="2109" b="18185"/>
          <a:stretch/>
        </p:blipFill>
        <p:spPr bwMode="auto">
          <a:xfrm>
            <a:off x="1402672" y="1965766"/>
            <a:ext cx="2868711" cy="387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previe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1" r="-1360" b="17651"/>
          <a:stretch/>
        </p:blipFill>
        <p:spPr bwMode="auto">
          <a:xfrm>
            <a:off x="7729398" y="2039676"/>
            <a:ext cx="2935812" cy="384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7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921" b="1053"/>
          <a:stretch/>
        </p:blipFill>
        <p:spPr>
          <a:xfrm rot="16200000">
            <a:off x="2669156" y="-2664844"/>
            <a:ext cx="6853690" cy="12191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2764" y="1011236"/>
            <a:ext cx="974450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latin typeface="Comic Sans MS" panose="030F0702030302020204" pitchFamily="66" charset="0"/>
              </a:rPr>
              <a:t>Pine</a:t>
            </a:r>
          </a:p>
          <a:p>
            <a:pPr algn="ctr"/>
            <a:r>
              <a:rPr lang="en-GB" sz="6600" dirty="0" smtClean="0">
                <a:solidFill>
                  <a:srgbClr val="CC0099"/>
                </a:solidFill>
                <a:latin typeface="Comic Sans MS" panose="030F0702030302020204" pitchFamily="66" charset="0"/>
              </a:rPr>
              <a:t>Isabella</a:t>
            </a:r>
          </a:p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For using passion and excellence to create a Starry Night cityscape in the style of Van Gogh. Well done! </a:t>
            </a:r>
            <a:r>
              <a:rPr lang="en-GB" sz="2400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  <a:endParaRPr lang="en-GB" sz="2400" dirty="0" smtClean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Mrs </a:t>
            </a:r>
            <a:r>
              <a:rPr lang="en-GB" sz="2400" b="1" dirty="0" err="1" smtClean="0">
                <a:solidFill>
                  <a:srgbClr val="0070C0"/>
                </a:solidFill>
                <a:latin typeface="Lucida Handwriting" panose="03010101010101010101" pitchFamily="66" charset="0"/>
              </a:rPr>
              <a:t>Leedham</a:t>
            </a:r>
            <a:r>
              <a:rPr lang="en-GB" sz="2400" b="1" dirty="0" smtClean="0">
                <a:solidFill>
                  <a:srgbClr val="0070C0"/>
                </a:solidFill>
                <a:latin typeface="Lucida Handwriting" panose="03010101010101010101" pitchFamily="66" charset="0"/>
              </a:rPr>
              <a:t>-Hawkes                                    16.10.20</a:t>
            </a:r>
            <a:endParaRPr lang="en-GB" sz="2400" b="1" dirty="0">
              <a:solidFill>
                <a:srgbClr val="0070C0"/>
              </a:solidFill>
              <a:latin typeface="Lucida Handwriting" panose="03010101010101010101" pitchFamily="66" charset="0"/>
            </a:endParaRPr>
          </a:p>
          <a:p>
            <a:pPr algn="ctr"/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4484" y="824196"/>
            <a:ext cx="1657350" cy="1743075"/>
          </a:xfrm>
          <a:prstGeom prst="rect">
            <a:avLst/>
          </a:prstGeom>
        </p:spPr>
      </p:pic>
      <p:pic>
        <p:nvPicPr>
          <p:cNvPr id="5" name="Picture 6" descr="Image result for the woodlands community primary school log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824196"/>
            <a:ext cx="1758342" cy="16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2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1009</TotalTime>
  <Words>496</Words>
  <Application>Microsoft Office PowerPoint</Application>
  <PresentationFormat>Widescreen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Comic Sans MS</vt:lpstr>
      <vt:lpstr>Lucida Handwriting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Whole school</vt:lpstr>
      <vt:lpstr>Winning Class – Reception and KS1</vt:lpstr>
      <vt:lpstr>Winning Class – Year 3/4</vt:lpstr>
      <vt:lpstr>Winning Class Year 5/6</vt:lpstr>
    </vt:vector>
  </TitlesOfParts>
  <Company>Woodlands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Maiden</dc:creator>
  <cp:lastModifiedBy>Mrs Maiden</cp:lastModifiedBy>
  <cp:revision>188</cp:revision>
  <cp:lastPrinted>2020-10-15T15:22:53Z</cp:lastPrinted>
  <dcterms:created xsi:type="dcterms:W3CDTF">2020-05-30T07:30:34Z</dcterms:created>
  <dcterms:modified xsi:type="dcterms:W3CDTF">2020-10-16T06:49:25Z</dcterms:modified>
</cp:coreProperties>
</file>