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307" r:id="rId3"/>
    <p:sldId id="282" r:id="rId4"/>
    <p:sldId id="319" r:id="rId5"/>
    <p:sldId id="313" r:id="rId6"/>
    <p:sldId id="315" r:id="rId7"/>
    <p:sldId id="316" r:id="rId8"/>
    <p:sldId id="317" r:id="rId9"/>
    <p:sldId id="318" r:id="rId10"/>
    <p:sldId id="290" r:id="rId11"/>
    <p:sldId id="306" r:id="rId12"/>
    <p:sldId id="305" r:id="rId13"/>
    <p:sldId id="293" r:id="rId14"/>
    <p:sldId id="308" r:id="rId15"/>
    <p:sldId id="309" r:id="rId16"/>
    <p:sldId id="310" r:id="rId17"/>
    <p:sldId id="311" r:id="rId18"/>
    <p:sldId id="312" r:id="rId19"/>
    <p:sldId id="295" r:id="rId20"/>
    <p:sldId id="296" r:id="rId21"/>
    <p:sldId id="298" r:id="rId22"/>
    <p:sldId id="320" r:id="rId23"/>
    <p:sldId id="300" r:id="rId24"/>
    <p:sldId id="321" r:id="rId2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0066"/>
    <a:srgbClr val="99FF99"/>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97" autoAdjust="0"/>
    <p:restoredTop sz="94660"/>
  </p:normalViewPr>
  <p:slideViewPr>
    <p:cSldViewPr snapToGrid="0">
      <p:cViewPr varScale="1">
        <p:scale>
          <a:sx n="65" d="100"/>
          <a:sy n="65" d="100"/>
        </p:scale>
        <p:origin x="7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347181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71360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317609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243219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618663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221954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1607619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226043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2079773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2671992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822419-D1C5-4E1E-9D0C-85AE180312A5}" type="datetimeFigureOut">
              <a:rPr lang="en-GB" smtClean="0"/>
              <a:t>22/01/2021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B13E00-8734-474C-B957-321D8720DE3D}" type="slidenum">
              <a:rPr lang="en-GB" smtClean="0"/>
              <a:t>‹#›</a:t>
            </a:fld>
            <a:endParaRPr lang="en-GB" dirty="0"/>
          </a:p>
        </p:txBody>
      </p:sp>
    </p:spTree>
    <p:extLst>
      <p:ext uri="{BB962C8B-B14F-4D97-AF65-F5344CB8AC3E}">
        <p14:creationId xmlns:p14="http://schemas.microsoft.com/office/powerpoint/2010/main" val="3856515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822419-D1C5-4E1E-9D0C-85AE180312A5}" type="datetimeFigureOut">
              <a:rPr lang="en-GB" smtClean="0"/>
              <a:t>22/01/2021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13E00-8734-474C-B957-321D8720DE3D}" type="slidenum">
              <a:rPr lang="en-GB" smtClean="0"/>
              <a:t>‹#›</a:t>
            </a:fld>
            <a:endParaRPr lang="en-GB" dirty="0"/>
          </a:p>
        </p:txBody>
      </p:sp>
    </p:spTree>
    <p:extLst>
      <p:ext uri="{BB962C8B-B14F-4D97-AF65-F5344CB8AC3E}">
        <p14:creationId xmlns:p14="http://schemas.microsoft.com/office/powerpoint/2010/main" val="1940818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google.co.uk/url?sa=i&amp;rct=j&amp;q=&amp;esrc=s&amp;source=images&amp;cd=&amp;cad=rja&amp;uact=8&amp;ved=0ahUKEwiCttvp-LzUAhUHAcAKHSISAjsQjRwIBw&amp;url=http://www.woodlands.staffs.sch.uk/&amp;psig=AFQjCNFhz_a7YinN3qiR2GyGeAQWsJvTlA&amp;ust=149751621596595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2839452" y="1043216"/>
            <a:ext cx="6645032" cy="2862322"/>
          </a:xfrm>
          <a:prstGeom prst="rect">
            <a:avLst/>
          </a:prstGeom>
          <a:noFill/>
        </p:spPr>
        <p:txBody>
          <a:bodyPr wrap="square" rtlCol="0">
            <a:spAutoFit/>
          </a:bodyPr>
          <a:lstStyle/>
          <a:p>
            <a:pPr algn="ctr"/>
            <a:r>
              <a:rPr lang="en-GB" sz="6600" dirty="0" smtClean="0">
                <a:solidFill>
                  <a:srgbClr val="FF0000"/>
                </a:solidFill>
                <a:latin typeface="Comic Sans MS" panose="030F0702030302020204" pitchFamily="66" charset="0"/>
              </a:rPr>
              <a:t>Wow Assembly</a:t>
            </a:r>
            <a:r>
              <a:rPr lang="en-GB" sz="6600" dirty="0">
                <a:solidFill>
                  <a:srgbClr val="FF0000"/>
                </a:solidFill>
                <a:latin typeface="Comic Sans MS" panose="030F0702030302020204" pitchFamily="66" charset="0"/>
              </a:rPr>
              <a:t>:</a:t>
            </a:r>
            <a:endParaRPr lang="en-GB" sz="6600" dirty="0" smtClean="0">
              <a:solidFill>
                <a:srgbClr val="FF0000"/>
              </a:solidFill>
              <a:latin typeface="Comic Sans MS" panose="030F0702030302020204" pitchFamily="66" charset="0"/>
            </a:endParaRPr>
          </a:p>
          <a:p>
            <a:r>
              <a:rPr lang="en-GB" sz="4800" dirty="0" smtClean="0">
                <a:latin typeface="Comic Sans MS" panose="030F0702030302020204" pitchFamily="66" charset="0"/>
              </a:rPr>
              <a:t>Friday 22nd January</a:t>
            </a:r>
          </a:p>
          <a:p>
            <a:endParaRPr lang="en-GB" sz="6600" dirty="0">
              <a:latin typeface="Comic Sans MS" panose="030F0702030302020204" pitchFamily="66" charset="0"/>
            </a:endParaRPr>
          </a:p>
        </p:txBody>
      </p:sp>
      <p:pic>
        <p:nvPicPr>
          <p:cNvPr id="4" name="Picture 6" descr="Image result for the woodlands community primary school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8811" y="3212789"/>
            <a:ext cx="2686390" cy="25072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1058145" y="4304374"/>
            <a:ext cx="1657350" cy="1743075"/>
          </a:xfrm>
          <a:prstGeom prst="rect">
            <a:avLst/>
          </a:prstGeom>
        </p:spPr>
      </p:pic>
      <p:pic>
        <p:nvPicPr>
          <p:cNvPr id="6" name="Picture 5"/>
          <p:cNvPicPr>
            <a:picLocks noChangeAspect="1"/>
          </p:cNvPicPr>
          <p:nvPr/>
        </p:nvPicPr>
        <p:blipFill>
          <a:blip r:embed="rId5"/>
          <a:stretch>
            <a:fillRect/>
          </a:stretch>
        </p:blipFill>
        <p:spPr>
          <a:xfrm>
            <a:off x="9484484" y="4304375"/>
            <a:ext cx="1657350" cy="1743075"/>
          </a:xfrm>
          <a:prstGeom prst="rect">
            <a:avLst/>
          </a:prstGeom>
        </p:spPr>
      </p:pic>
    </p:spTree>
    <p:extLst>
      <p:ext uri="{BB962C8B-B14F-4D97-AF65-F5344CB8AC3E}">
        <p14:creationId xmlns:p14="http://schemas.microsoft.com/office/powerpoint/2010/main" val="40807872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5047536"/>
          </a:xfrm>
          <a:prstGeom prst="rect">
            <a:avLst/>
          </a:prstGeom>
          <a:noFill/>
        </p:spPr>
        <p:txBody>
          <a:bodyPr wrap="square" rtlCol="0">
            <a:spAutoFit/>
          </a:bodyPr>
          <a:lstStyle/>
          <a:p>
            <a:pPr algn="ctr"/>
            <a:r>
              <a:rPr lang="en-GB" sz="5400" dirty="0" smtClean="0">
                <a:latin typeface="Comic Sans MS" panose="030F0702030302020204" pitchFamily="66" charset="0"/>
              </a:rPr>
              <a:t>Maple Home learner</a:t>
            </a:r>
          </a:p>
          <a:p>
            <a:pPr algn="ctr"/>
            <a:endParaRPr lang="en-GB" sz="2400" b="1" dirty="0" smtClean="0">
              <a:solidFill>
                <a:srgbClr val="0070C0"/>
              </a:solidFill>
              <a:latin typeface="Lucida Handwriting" panose="03010101010101010101" pitchFamily="66" charset="0"/>
            </a:endParaRPr>
          </a:p>
          <a:p>
            <a:pPr algn="ctr"/>
            <a:endParaRPr lang="en-GB" sz="2400" b="1" dirty="0" smtClean="0">
              <a:solidFill>
                <a:srgbClr val="0070C0"/>
              </a:solidFill>
              <a:latin typeface="Lucida Handwriting" panose="03010101010101010101" pitchFamily="66" charset="0"/>
            </a:endParaRPr>
          </a:p>
          <a:p>
            <a:pPr algn="ctr"/>
            <a:r>
              <a:rPr lang="en-GB" sz="4400" b="1" dirty="0" smtClean="0">
                <a:solidFill>
                  <a:srgbClr val="FF0000"/>
                </a:solidFill>
                <a:latin typeface="Lucida Handwriting" panose="03010101010101010101" pitchFamily="66" charset="0"/>
              </a:rPr>
              <a:t>Jack</a:t>
            </a:r>
          </a:p>
          <a:p>
            <a:endParaRPr lang="en-GB" sz="3200" b="1" dirty="0" smtClean="0">
              <a:latin typeface="Lucida Handwriting" panose="03010101010101010101" pitchFamily="66" charset="0"/>
            </a:endParaRPr>
          </a:p>
          <a:p>
            <a:r>
              <a:rPr lang="en-GB" sz="2400" b="1" dirty="0" smtClean="0">
                <a:latin typeface="Comic Sans MS" panose="030F0702030302020204" pitchFamily="66" charset="0"/>
              </a:rPr>
              <a:t>For writing a fantastic new chapter for ‘Charlie and the Chocolate Factory’.  Jack included a range of conjunctions and commas in a list.  Well done Jack!</a:t>
            </a: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Miss Dawson                                  22.01.2021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34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4" y="-2664844"/>
            <a:ext cx="6853690" cy="12191998"/>
          </a:xfrm>
          <a:prstGeom prst="rect">
            <a:avLst/>
          </a:prstGeom>
        </p:spPr>
      </p:pic>
      <p:sp>
        <p:nvSpPr>
          <p:cNvPr id="3" name="TextBox 2"/>
          <p:cNvSpPr txBox="1"/>
          <p:nvPr/>
        </p:nvSpPr>
        <p:spPr>
          <a:xfrm>
            <a:off x="1223747" y="824196"/>
            <a:ext cx="9744502" cy="830997"/>
          </a:xfrm>
          <a:prstGeom prst="rect">
            <a:avLst/>
          </a:prstGeom>
          <a:noFill/>
        </p:spPr>
        <p:txBody>
          <a:bodyPr wrap="square" rtlCol="0">
            <a:spAutoFit/>
          </a:bodyPr>
          <a:lstStyle/>
          <a:p>
            <a:pPr algn="ctr"/>
            <a:r>
              <a:rPr lang="en-GB" sz="4800" u="sng" dirty="0" smtClean="0">
                <a:latin typeface="Comic Sans MS" panose="030F0702030302020204" pitchFamily="66" charset="0"/>
              </a:rPr>
              <a:t>Maple Wow Work</a:t>
            </a:r>
          </a:p>
        </p:txBody>
      </p:sp>
      <p:pic>
        <p:nvPicPr>
          <p:cNvPr id="4" name="Picture 3"/>
          <p:cNvPicPr>
            <a:picLocks noChangeAspect="1"/>
          </p:cNvPicPr>
          <p:nvPr/>
        </p:nvPicPr>
        <p:blipFill>
          <a:blip r:embed="rId3"/>
          <a:stretch>
            <a:fillRect/>
          </a:stretch>
        </p:blipFill>
        <p:spPr>
          <a:xfrm>
            <a:off x="10325741" y="797142"/>
            <a:ext cx="805928" cy="847614"/>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764" y="824196"/>
            <a:ext cx="873457" cy="815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3716" y="1639423"/>
            <a:ext cx="3462056" cy="4616074"/>
          </a:xfrm>
          <a:prstGeom prst="rect">
            <a:avLst/>
          </a:prstGeom>
        </p:spPr>
      </p:pic>
    </p:spTree>
    <p:extLst>
      <p:ext uri="{BB962C8B-B14F-4D97-AF65-F5344CB8AC3E}">
        <p14:creationId xmlns:p14="http://schemas.microsoft.com/office/powerpoint/2010/main" val="6308810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4647426"/>
          </a:xfrm>
          <a:prstGeom prst="rect">
            <a:avLst/>
          </a:prstGeom>
          <a:noFill/>
        </p:spPr>
        <p:txBody>
          <a:bodyPr wrap="square" rtlCol="0">
            <a:spAutoFit/>
          </a:bodyPr>
          <a:lstStyle/>
          <a:p>
            <a:pPr algn="ctr"/>
            <a:r>
              <a:rPr lang="en-GB" sz="6600" dirty="0" smtClean="0">
                <a:latin typeface="Comic Sans MS" panose="030F0702030302020204" pitchFamily="66" charset="0"/>
              </a:rPr>
              <a:t>Willow Home </a:t>
            </a:r>
            <a:r>
              <a:rPr lang="en-GB" sz="4800" dirty="0" smtClean="0">
                <a:latin typeface="Comic Sans MS" panose="030F0702030302020204" pitchFamily="66" charset="0"/>
              </a:rPr>
              <a:t> </a:t>
            </a:r>
            <a:endParaRPr lang="en-GB" sz="4800" dirty="0" smtClean="0">
              <a:latin typeface="Comic Sans MS" panose="030F0702030302020204" pitchFamily="66" charset="0"/>
            </a:endParaRPr>
          </a:p>
          <a:p>
            <a:pPr algn="ctr"/>
            <a:endParaRPr lang="en-GB" sz="2000" dirty="0" smtClean="0">
              <a:latin typeface="Comic Sans MS" panose="030F0702030302020204" pitchFamily="66" charset="0"/>
            </a:endParaRPr>
          </a:p>
          <a:p>
            <a:pPr algn="ctr"/>
            <a:r>
              <a:rPr lang="en-GB" sz="6600" dirty="0" smtClean="0">
                <a:solidFill>
                  <a:srgbClr val="FF0066"/>
                </a:solidFill>
                <a:latin typeface="Comic Sans MS" panose="030F0702030302020204" pitchFamily="66" charset="0"/>
              </a:rPr>
              <a:t>Emma</a:t>
            </a:r>
            <a:endParaRPr lang="en-GB" sz="4400" b="1" dirty="0" smtClean="0">
              <a:solidFill>
                <a:srgbClr val="FF0066"/>
              </a:solidFill>
              <a:latin typeface="CCW Cursive Writing 33" panose="03050602040000000000" pitchFamily="66" charset="0"/>
            </a:endParaRPr>
          </a:p>
          <a:p>
            <a:pPr algn="ctr"/>
            <a:r>
              <a:rPr lang="en-GB" sz="2400" dirty="0" smtClean="0">
                <a:latin typeface="Comic Sans MS" panose="030F0702030302020204" pitchFamily="66" charset="0"/>
              </a:rPr>
              <a:t>For excellent use of adverbials and ‘show not tell’ in her Big Write at home.</a:t>
            </a:r>
          </a:p>
          <a:p>
            <a:endParaRPr lang="en-GB" sz="2400" dirty="0"/>
          </a:p>
          <a:p>
            <a:endParaRPr lang="en-GB" sz="2400" dirty="0" smtClean="0"/>
          </a:p>
          <a:p>
            <a:pPr algn="ctr"/>
            <a:r>
              <a:rPr lang="en-GB" sz="2400" b="1" dirty="0" smtClean="0">
                <a:solidFill>
                  <a:srgbClr val="0070C0"/>
                </a:solidFill>
                <a:latin typeface="Lucida Handwriting" panose="03010101010101010101" pitchFamily="66" charset="0"/>
              </a:rPr>
              <a:t>Mrs Read and Miss Higgins                22.01.2021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325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4" y="-2664844"/>
            <a:ext cx="6853690" cy="12191998"/>
          </a:xfrm>
          <a:prstGeom prst="rect">
            <a:avLst/>
          </a:prstGeom>
        </p:spPr>
      </p:pic>
      <p:sp>
        <p:nvSpPr>
          <p:cNvPr id="3" name="TextBox 2"/>
          <p:cNvSpPr txBox="1"/>
          <p:nvPr/>
        </p:nvSpPr>
        <p:spPr>
          <a:xfrm>
            <a:off x="1223747" y="824196"/>
            <a:ext cx="9744502" cy="830997"/>
          </a:xfrm>
          <a:prstGeom prst="rect">
            <a:avLst/>
          </a:prstGeom>
          <a:noFill/>
        </p:spPr>
        <p:txBody>
          <a:bodyPr wrap="square" rtlCol="0">
            <a:spAutoFit/>
          </a:bodyPr>
          <a:lstStyle/>
          <a:p>
            <a:pPr algn="ctr"/>
            <a:r>
              <a:rPr lang="en-GB" sz="4800" u="sng" dirty="0" smtClean="0">
                <a:latin typeface="Comic Sans MS" panose="030F0702030302020204" pitchFamily="66" charset="0"/>
              </a:rPr>
              <a:t>Willow Wow Work</a:t>
            </a:r>
          </a:p>
        </p:txBody>
      </p:sp>
      <p:pic>
        <p:nvPicPr>
          <p:cNvPr id="4" name="Picture 3"/>
          <p:cNvPicPr>
            <a:picLocks noChangeAspect="1"/>
          </p:cNvPicPr>
          <p:nvPr/>
        </p:nvPicPr>
        <p:blipFill>
          <a:blip r:embed="rId3"/>
          <a:stretch>
            <a:fillRect/>
          </a:stretch>
        </p:blipFill>
        <p:spPr>
          <a:xfrm>
            <a:off x="10325741" y="797142"/>
            <a:ext cx="805928" cy="847614"/>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764" y="824196"/>
            <a:ext cx="873457" cy="815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2277310" y="2116183"/>
            <a:ext cx="8647057" cy="2886891"/>
          </a:xfrm>
          <a:prstGeom prst="rect">
            <a:avLst/>
          </a:prstGeom>
        </p:spPr>
      </p:pic>
      <p:sp>
        <p:nvSpPr>
          <p:cNvPr id="7" name="TextBox 6"/>
          <p:cNvSpPr txBox="1"/>
          <p:nvPr/>
        </p:nvSpPr>
        <p:spPr>
          <a:xfrm>
            <a:off x="2685977" y="5464064"/>
            <a:ext cx="7602583" cy="369332"/>
          </a:xfrm>
          <a:prstGeom prst="rect">
            <a:avLst/>
          </a:prstGeom>
          <a:noFill/>
        </p:spPr>
        <p:txBody>
          <a:bodyPr wrap="square" rtlCol="0">
            <a:spAutoFit/>
          </a:bodyPr>
          <a:lstStyle/>
          <a:p>
            <a:r>
              <a:rPr lang="en-GB" dirty="0" smtClean="0">
                <a:solidFill>
                  <a:srgbClr val="FF0000"/>
                </a:solidFill>
              </a:rPr>
              <a:t>Part of Emma’s wonderful new chapter to Charlie and the Chocolate Factory. </a:t>
            </a:r>
            <a:endParaRPr lang="en-GB" dirty="0">
              <a:solidFill>
                <a:srgbClr val="FF0000"/>
              </a:solidFill>
            </a:endParaRPr>
          </a:p>
        </p:txBody>
      </p:sp>
    </p:spTree>
    <p:extLst>
      <p:ext uri="{BB962C8B-B14F-4D97-AF65-F5344CB8AC3E}">
        <p14:creationId xmlns:p14="http://schemas.microsoft.com/office/powerpoint/2010/main" val="40728866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5324535"/>
          </a:xfrm>
          <a:prstGeom prst="rect">
            <a:avLst/>
          </a:prstGeom>
          <a:noFill/>
        </p:spPr>
        <p:txBody>
          <a:bodyPr wrap="square" rtlCol="0">
            <a:spAutoFit/>
          </a:bodyPr>
          <a:lstStyle/>
          <a:p>
            <a:pPr algn="ctr"/>
            <a:r>
              <a:rPr lang="en-GB" sz="6600" dirty="0" smtClean="0">
                <a:latin typeface="Comic Sans MS" panose="030F0702030302020204" pitchFamily="66" charset="0"/>
              </a:rPr>
              <a:t>Willow School</a:t>
            </a:r>
            <a:r>
              <a:rPr lang="en-GB" sz="4800" dirty="0" smtClean="0">
                <a:latin typeface="Comic Sans MS" panose="030F0702030302020204" pitchFamily="66" charset="0"/>
              </a:rPr>
              <a:t> </a:t>
            </a:r>
            <a:endParaRPr lang="en-GB" sz="4800" dirty="0" smtClean="0">
              <a:latin typeface="Comic Sans MS" panose="030F0702030302020204" pitchFamily="66" charset="0"/>
            </a:endParaRPr>
          </a:p>
          <a:p>
            <a:pPr algn="ctr"/>
            <a:endParaRPr lang="en-GB" sz="2000" dirty="0" smtClean="0">
              <a:latin typeface="Comic Sans MS" panose="030F0702030302020204" pitchFamily="66" charset="0"/>
            </a:endParaRPr>
          </a:p>
          <a:p>
            <a:pPr algn="ctr"/>
            <a:r>
              <a:rPr lang="en-GB" sz="6600" dirty="0" smtClean="0">
                <a:solidFill>
                  <a:srgbClr val="FF0066"/>
                </a:solidFill>
                <a:latin typeface="Comic Sans MS" panose="030F0702030302020204" pitchFamily="66" charset="0"/>
              </a:rPr>
              <a:t>Riley WP</a:t>
            </a:r>
          </a:p>
          <a:p>
            <a:pPr algn="ctr"/>
            <a:endParaRPr lang="en-GB" sz="4400" b="1" dirty="0" smtClean="0">
              <a:solidFill>
                <a:srgbClr val="FF0066"/>
              </a:solidFill>
              <a:latin typeface="CCW Cursive Writing 33" panose="03050602040000000000" pitchFamily="66" charset="0"/>
            </a:endParaRPr>
          </a:p>
          <a:p>
            <a:pPr algn="ctr"/>
            <a:r>
              <a:rPr lang="en-GB" sz="2400" dirty="0" smtClean="0">
                <a:latin typeface="Comic Sans MS" panose="030F0702030302020204" pitchFamily="66" charset="0"/>
              </a:rPr>
              <a:t>For showing resilience and determination in his maths learning at school. </a:t>
            </a:r>
          </a:p>
          <a:p>
            <a:endParaRPr lang="en-GB" sz="2400" dirty="0"/>
          </a:p>
          <a:p>
            <a:endParaRPr lang="en-GB" sz="2400" dirty="0" smtClean="0"/>
          </a:p>
          <a:p>
            <a:pPr algn="ctr"/>
            <a:r>
              <a:rPr lang="en-GB" sz="2400" b="1" dirty="0" smtClean="0">
                <a:solidFill>
                  <a:srgbClr val="0070C0"/>
                </a:solidFill>
                <a:latin typeface="Lucida Handwriting" panose="03010101010101010101" pitchFamily="66" charset="0"/>
              </a:rPr>
              <a:t>Mrs Read and Miss Higgins                22.01.2021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534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4" y="-2664844"/>
            <a:ext cx="6853690" cy="12191998"/>
          </a:xfrm>
          <a:prstGeom prst="rect">
            <a:avLst/>
          </a:prstGeom>
        </p:spPr>
      </p:pic>
      <p:sp>
        <p:nvSpPr>
          <p:cNvPr id="3" name="TextBox 2"/>
          <p:cNvSpPr txBox="1"/>
          <p:nvPr/>
        </p:nvSpPr>
        <p:spPr>
          <a:xfrm>
            <a:off x="1223747" y="824196"/>
            <a:ext cx="9744502" cy="830997"/>
          </a:xfrm>
          <a:prstGeom prst="rect">
            <a:avLst/>
          </a:prstGeom>
          <a:noFill/>
        </p:spPr>
        <p:txBody>
          <a:bodyPr wrap="square" rtlCol="0">
            <a:spAutoFit/>
          </a:bodyPr>
          <a:lstStyle/>
          <a:p>
            <a:pPr algn="ctr"/>
            <a:r>
              <a:rPr lang="en-GB" sz="4800" u="sng" dirty="0" smtClean="0">
                <a:latin typeface="Comic Sans MS" panose="030F0702030302020204" pitchFamily="66" charset="0"/>
              </a:rPr>
              <a:t>Willow Wow Work</a:t>
            </a:r>
          </a:p>
        </p:txBody>
      </p:sp>
      <p:pic>
        <p:nvPicPr>
          <p:cNvPr id="4" name="Picture 3"/>
          <p:cNvPicPr>
            <a:picLocks noChangeAspect="1"/>
          </p:cNvPicPr>
          <p:nvPr/>
        </p:nvPicPr>
        <p:blipFill>
          <a:blip r:embed="rId3"/>
          <a:stretch>
            <a:fillRect/>
          </a:stretch>
        </p:blipFill>
        <p:spPr>
          <a:xfrm>
            <a:off x="10325741" y="797142"/>
            <a:ext cx="805928" cy="847614"/>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764" y="824196"/>
            <a:ext cx="873457" cy="8152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091974" y="2892191"/>
            <a:ext cx="1666941" cy="923330"/>
          </a:xfrm>
          <a:prstGeom prst="rect">
            <a:avLst/>
          </a:prstGeom>
          <a:noFill/>
        </p:spPr>
        <p:txBody>
          <a:bodyPr wrap="square" rtlCol="0">
            <a:spAutoFit/>
          </a:bodyPr>
          <a:lstStyle/>
          <a:p>
            <a:r>
              <a:rPr lang="en-GB" dirty="0" smtClean="0">
                <a:solidFill>
                  <a:srgbClr val="FF0000"/>
                </a:solidFill>
              </a:rPr>
              <a:t>Fabulous independent learning, Riley!</a:t>
            </a:r>
            <a:endParaRPr lang="en-GB" dirty="0">
              <a:solidFill>
                <a:srgbClr val="FF0000"/>
              </a:solidFill>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9476" y="1639423"/>
            <a:ext cx="5760876" cy="4320657"/>
          </a:xfrm>
          <a:prstGeom prst="rect">
            <a:avLst/>
          </a:prstGeom>
        </p:spPr>
      </p:pic>
    </p:spTree>
    <p:extLst>
      <p:ext uri="{BB962C8B-B14F-4D97-AF65-F5344CB8AC3E}">
        <p14:creationId xmlns:p14="http://schemas.microsoft.com/office/powerpoint/2010/main" val="2320744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5262979"/>
          </a:xfrm>
          <a:prstGeom prst="rect">
            <a:avLst/>
          </a:prstGeom>
          <a:noFill/>
        </p:spPr>
        <p:txBody>
          <a:bodyPr wrap="square" rtlCol="0">
            <a:spAutoFit/>
          </a:bodyPr>
          <a:lstStyle/>
          <a:p>
            <a:pPr algn="ctr"/>
            <a:r>
              <a:rPr lang="en-GB" sz="6600" dirty="0" smtClean="0">
                <a:latin typeface="Comic Sans MS" panose="030F0702030302020204" pitchFamily="66" charset="0"/>
              </a:rPr>
              <a:t>Year 3/4</a:t>
            </a:r>
          </a:p>
          <a:p>
            <a:pPr algn="ctr"/>
            <a:r>
              <a:rPr lang="en-GB" sz="6600" dirty="0" smtClean="0">
                <a:latin typeface="Comic Sans MS" panose="030F0702030302020204" pitchFamily="66" charset="0"/>
              </a:rPr>
              <a:t>Home Learner</a:t>
            </a:r>
            <a:endParaRPr lang="en-GB" sz="2400" b="1" dirty="0" smtClean="0">
              <a:solidFill>
                <a:srgbClr val="0070C0"/>
              </a:solidFill>
              <a:latin typeface="Lucida Handwriting" panose="03010101010101010101" pitchFamily="66" charset="0"/>
            </a:endParaRPr>
          </a:p>
          <a:p>
            <a:pPr algn="ctr"/>
            <a:r>
              <a:rPr lang="en-GB" sz="6000" dirty="0" smtClean="0">
                <a:solidFill>
                  <a:srgbClr val="CC0099"/>
                </a:solidFill>
                <a:latin typeface="Comic Sans MS" panose="030F0702030302020204" pitchFamily="66" charset="0"/>
              </a:rPr>
              <a:t>Charlie Sigley</a:t>
            </a:r>
          </a:p>
          <a:p>
            <a:pPr algn="ctr"/>
            <a:r>
              <a:rPr lang="en-GB" sz="2400" b="1" dirty="0" smtClean="0">
                <a:solidFill>
                  <a:srgbClr val="0070C0"/>
                </a:solidFill>
                <a:latin typeface="Lucida Handwriting" panose="03010101010101010101" pitchFamily="66" charset="0"/>
              </a:rPr>
              <a:t>For</a:t>
            </a:r>
          </a:p>
          <a:p>
            <a:pPr algn="ctr"/>
            <a:r>
              <a:rPr lang="en-GB" sz="2400" b="1" dirty="0" smtClean="0">
                <a:solidFill>
                  <a:srgbClr val="0070C0"/>
                </a:solidFill>
                <a:latin typeface="Lucida Handwriting" panose="03010101010101010101" pitchFamily="66" charset="0"/>
              </a:rPr>
              <a:t>Amazing work across a range of different subjects.</a:t>
            </a: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Mr Tennuci					22.01.2021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884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4" y="-2664844"/>
            <a:ext cx="6853690" cy="12191998"/>
          </a:xfrm>
          <a:prstGeom prst="rect">
            <a:avLst/>
          </a:prstGeom>
        </p:spPr>
      </p:pic>
      <p:sp>
        <p:nvSpPr>
          <p:cNvPr id="3" name="TextBox 2"/>
          <p:cNvSpPr txBox="1"/>
          <p:nvPr/>
        </p:nvSpPr>
        <p:spPr>
          <a:xfrm>
            <a:off x="1223747" y="824196"/>
            <a:ext cx="9744502" cy="830997"/>
          </a:xfrm>
          <a:prstGeom prst="rect">
            <a:avLst/>
          </a:prstGeom>
          <a:noFill/>
        </p:spPr>
        <p:txBody>
          <a:bodyPr wrap="square" rtlCol="0">
            <a:spAutoFit/>
          </a:bodyPr>
          <a:lstStyle/>
          <a:p>
            <a:pPr algn="ctr"/>
            <a:r>
              <a:rPr lang="en-GB" sz="4800" u="sng" dirty="0" smtClean="0">
                <a:latin typeface="Comic Sans MS" panose="030F0702030302020204" pitchFamily="66" charset="0"/>
              </a:rPr>
              <a:t>Year 3/4 Home Learner</a:t>
            </a:r>
          </a:p>
        </p:txBody>
      </p:sp>
      <p:pic>
        <p:nvPicPr>
          <p:cNvPr id="4" name="Picture 3"/>
          <p:cNvPicPr>
            <a:picLocks noChangeAspect="1"/>
          </p:cNvPicPr>
          <p:nvPr/>
        </p:nvPicPr>
        <p:blipFill>
          <a:blip r:embed="rId3"/>
          <a:stretch>
            <a:fillRect/>
          </a:stretch>
        </p:blipFill>
        <p:spPr>
          <a:xfrm>
            <a:off x="10325741" y="797142"/>
            <a:ext cx="805928" cy="847614"/>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764" y="824196"/>
            <a:ext cx="873457" cy="815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009" y="1593920"/>
            <a:ext cx="7090614" cy="425585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4532" y="1549035"/>
            <a:ext cx="3105583" cy="4248743"/>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0190" y="3744911"/>
            <a:ext cx="4217238" cy="2456016"/>
          </a:xfrm>
          <a:prstGeom prst="rect">
            <a:avLst/>
          </a:prstGeom>
        </p:spPr>
      </p:pic>
    </p:spTree>
    <p:extLst>
      <p:ext uri="{BB962C8B-B14F-4D97-AF65-F5344CB8AC3E}">
        <p14:creationId xmlns:p14="http://schemas.microsoft.com/office/powerpoint/2010/main" val="3965113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4832092"/>
          </a:xfrm>
          <a:prstGeom prst="rect">
            <a:avLst/>
          </a:prstGeom>
          <a:noFill/>
        </p:spPr>
        <p:txBody>
          <a:bodyPr wrap="square" rtlCol="0">
            <a:spAutoFit/>
          </a:bodyPr>
          <a:lstStyle/>
          <a:p>
            <a:pPr algn="ctr"/>
            <a:r>
              <a:rPr lang="en-GB" sz="6600" dirty="0" smtClean="0">
                <a:latin typeface="Comic Sans MS" panose="030F0702030302020204" pitchFamily="66" charset="0"/>
              </a:rPr>
              <a:t>Spruce School</a:t>
            </a:r>
            <a:endParaRPr lang="en-GB" sz="6600" dirty="0" smtClean="0">
              <a:latin typeface="Comic Sans MS" panose="030F0702030302020204" pitchFamily="66" charset="0"/>
            </a:endParaRPr>
          </a:p>
          <a:p>
            <a:pPr algn="ctr"/>
            <a:endParaRPr lang="en-GB" sz="2400" b="1" dirty="0" smtClean="0">
              <a:solidFill>
                <a:srgbClr val="0070C0"/>
              </a:solidFill>
              <a:latin typeface="Lucida Handwriting" panose="03010101010101010101" pitchFamily="66" charset="0"/>
            </a:endParaRPr>
          </a:p>
          <a:p>
            <a:pPr algn="ctr"/>
            <a:r>
              <a:rPr lang="en-GB" sz="6600" dirty="0" smtClean="0">
                <a:solidFill>
                  <a:srgbClr val="CC0099"/>
                </a:solidFill>
                <a:latin typeface="Comic Sans MS" panose="030F0702030302020204" pitchFamily="66" charset="0"/>
              </a:rPr>
              <a:t>Amelia S</a:t>
            </a:r>
          </a:p>
          <a:p>
            <a:r>
              <a:rPr lang="en-GB" sz="2800" b="1" dirty="0" smtClean="0">
                <a:latin typeface="Comic Sans MS" panose="030F0702030302020204" pitchFamily="66" charset="0"/>
              </a:rPr>
              <a:t>For designing and creating a beautiful picture of a bowl of fruit using printing.</a:t>
            </a:r>
            <a:endParaRPr lang="en-GB" sz="2800" b="1" dirty="0">
              <a:latin typeface="Comic Sans MS" panose="030F0702030302020204" pitchFamily="66" charset="0"/>
            </a:endParaRP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Miss Dawson   					22.01.2021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488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4" y="-2664844"/>
            <a:ext cx="6853690" cy="12191998"/>
          </a:xfrm>
          <a:prstGeom prst="rect">
            <a:avLst/>
          </a:prstGeom>
        </p:spPr>
      </p:pic>
      <p:sp>
        <p:nvSpPr>
          <p:cNvPr id="3" name="TextBox 2"/>
          <p:cNvSpPr txBox="1"/>
          <p:nvPr/>
        </p:nvSpPr>
        <p:spPr>
          <a:xfrm>
            <a:off x="1223747" y="824196"/>
            <a:ext cx="9744502" cy="830997"/>
          </a:xfrm>
          <a:prstGeom prst="rect">
            <a:avLst/>
          </a:prstGeom>
          <a:noFill/>
        </p:spPr>
        <p:txBody>
          <a:bodyPr wrap="square" rtlCol="0">
            <a:spAutoFit/>
          </a:bodyPr>
          <a:lstStyle/>
          <a:p>
            <a:pPr algn="ctr"/>
            <a:r>
              <a:rPr lang="en-GB" sz="4800" u="sng" dirty="0" smtClean="0">
                <a:latin typeface="Comic Sans MS" panose="030F0702030302020204" pitchFamily="66" charset="0"/>
              </a:rPr>
              <a:t>Spruce Wow Work</a:t>
            </a:r>
          </a:p>
        </p:txBody>
      </p:sp>
      <p:pic>
        <p:nvPicPr>
          <p:cNvPr id="4" name="Picture 3"/>
          <p:cNvPicPr>
            <a:picLocks noChangeAspect="1"/>
          </p:cNvPicPr>
          <p:nvPr/>
        </p:nvPicPr>
        <p:blipFill>
          <a:blip r:embed="rId3"/>
          <a:stretch>
            <a:fillRect/>
          </a:stretch>
        </p:blipFill>
        <p:spPr>
          <a:xfrm>
            <a:off x="10325741" y="797142"/>
            <a:ext cx="805928" cy="847614"/>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2764" y="824196"/>
            <a:ext cx="873457" cy="8152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rot="5400000">
            <a:off x="3997233" y="1045031"/>
            <a:ext cx="4127864" cy="5643154"/>
          </a:xfrm>
          <a:prstGeom prst="rect">
            <a:avLst/>
          </a:prstGeom>
        </p:spPr>
      </p:pic>
    </p:spTree>
    <p:extLst>
      <p:ext uri="{BB962C8B-B14F-4D97-AF65-F5344CB8AC3E}">
        <p14:creationId xmlns:p14="http://schemas.microsoft.com/office/powerpoint/2010/main" val="2535173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2839452" y="811203"/>
            <a:ext cx="6513095" cy="2123658"/>
          </a:xfrm>
          <a:prstGeom prst="rect">
            <a:avLst/>
          </a:prstGeom>
          <a:noFill/>
        </p:spPr>
        <p:txBody>
          <a:bodyPr wrap="square" rtlCol="0">
            <a:spAutoFit/>
          </a:bodyPr>
          <a:lstStyle/>
          <a:p>
            <a:pPr algn="ctr"/>
            <a:r>
              <a:rPr lang="en-GB" sz="6600" dirty="0" smtClean="0">
                <a:solidFill>
                  <a:srgbClr val="00B050"/>
                </a:solidFill>
                <a:latin typeface="Comic Sans MS" panose="030F0702030302020204" pitchFamily="66" charset="0"/>
              </a:rPr>
              <a:t>Green Cards!</a:t>
            </a:r>
          </a:p>
          <a:p>
            <a:endParaRPr lang="en-GB" sz="6600" dirty="0">
              <a:latin typeface="Comic Sans MS" panose="030F0702030302020204" pitchFamily="66" charset="0"/>
            </a:endParaRPr>
          </a:p>
        </p:txBody>
      </p:sp>
      <p:sp>
        <p:nvSpPr>
          <p:cNvPr id="4" name="Vertical Scroll 3"/>
          <p:cNvSpPr/>
          <p:nvPr/>
        </p:nvSpPr>
        <p:spPr>
          <a:xfrm rot="10800000">
            <a:off x="1241946" y="2015313"/>
            <a:ext cx="9703558" cy="3744042"/>
          </a:xfrm>
          <a:prstGeom prst="verticalScroll">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2041552" y="2218261"/>
            <a:ext cx="7807842" cy="3539430"/>
          </a:xfrm>
          <a:prstGeom prst="rect">
            <a:avLst/>
          </a:prstGeom>
          <a:noFill/>
        </p:spPr>
        <p:txBody>
          <a:bodyPr wrap="square" rtlCol="0">
            <a:spAutoFit/>
          </a:bodyPr>
          <a:lstStyle/>
          <a:p>
            <a:r>
              <a:rPr lang="en-GB" sz="3200" dirty="0" smtClean="0">
                <a:latin typeface="Comic Sans MS" panose="030F0702030302020204" pitchFamily="66" charset="0"/>
              </a:rPr>
              <a:t>Sophie Knight – Willow</a:t>
            </a:r>
          </a:p>
          <a:p>
            <a:r>
              <a:rPr lang="en-GB" sz="3200" dirty="0" smtClean="0">
                <a:latin typeface="Comic Sans MS" panose="030F0702030302020204" pitchFamily="66" charset="0"/>
              </a:rPr>
              <a:t>Riley </a:t>
            </a:r>
            <a:r>
              <a:rPr lang="en-GB" sz="3200" dirty="0" err="1" smtClean="0">
                <a:latin typeface="Comic Sans MS" panose="030F0702030302020204" pitchFamily="66" charset="0"/>
              </a:rPr>
              <a:t>Cracknell</a:t>
            </a:r>
            <a:r>
              <a:rPr lang="en-GB" sz="3200" dirty="0" smtClean="0">
                <a:latin typeface="Comic Sans MS" panose="030F0702030302020204" pitchFamily="66" charset="0"/>
              </a:rPr>
              <a:t> – Willow</a:t>
            </a:r>
          </a:p>
          <a:p>
            <a:r>
              <a:rPr lang="en-GB" sz="3200" dirty="0" smtClean="0">
                <a:latin typeface="Comic Sans MS" panose="030F0702030302020204" pitchFamily="66" charset="0"/>
              </a:rPr>
              <a:t>Alfie-Ray Collins-Bradshaw – Willow</a:t>
            </a:r>
          </a:p>
          <a:p>
            <a:r>
              <a:rPr lang="en-GB" sz="3200" dirty="0" smtClean="0">
                <a:latin typeface="Comic Sans MS" panose="030F0702030302020204" pitchFamily="66" charset="0"/>
              </a:rPr>
              <a:t>Charlie Sigley – Spruce</a:t>
            </a:r>
          </a:p>
          <a:p>
            <a:r>
              <a:rPr lang="en-GB" sz="3200" dirty="0" smtClean="0">
                <a:latin typeface="Comic Sans MS" panose="030F0702030302020204" pitchFamily="66" charset="0"/>
              </a:rPr>
              <a:t>Eppie Samuel – Spruce</a:t>
            </a:r>
          </a:p>
          <a:p>
            <a:r>
              <a:rPr lang="en-GB" sz="3200" dirty="0" smtClean="0">
                <a:latin typeface="Comic Sans MS" panose="030F0702030302020204" pitchFamily="66" charset="0"/>
              </a:rPr>
              <a:t>Lauren P. - Redwood</a:t>
            </a:r>
          </a:p>
          <a:p>
            <a:endParaRPr lang="en-GB" sz="3200" dirty="0">
              <a:latin typeface="Comic Sans MS" panose="030F0702030302020204" pitchFamily="66" charset="0"/>
            </a:endParaRPr>
          </a:p>
        </p:txBody>
      </p:sp>
    </p:spTree>
    <p:extLst>
      <p:ext uri="{BB962C8B-B14F-4D97-AF65-F5344CB8AC3E}">
        <p14:creationId xmlns:p14="http://schemas.microsoft.com/office/powerpoint/2010/main" val="593999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223749" y="985111"/>
            <a:ext cx="9744502" cy="5355312"/>
          </a:xfrm>
          <a:prstGeom prst="rect">
            <a:avLst/>
          </a:prstGeom>
          <a:noFill/>
        </p:spPr>
        <p:txBody>
          <a:bodyPr wrap="square" rtlCol="0">
            <a:spAutoFit/>
          </a:bodyPr>
          <a:lstStyle/>
          <a:p>
            <a:pPr algn="ctr"/>
            <a:r>
              <a:rPr lang="en-GB" sz="6600" dirty="0" smtClean="0">
                <a:latin typeface="Comic Sans MS" panose="030F0702030302020204" pitchFamily="66" charset="0"/>
              </a:rPr>
              <a:t>Chestnut remote</a:t>
            </a:r>
          </a:p>
          <a:p>
            <a:pPr algn="ctr"/>
            <a:r>
              <a:rPr lang="en-GB" sz="6600" dirty="0">
                <a:latin typeface="Comic Sans MS" panose="030F0702030302020204" pitchFamily="66" charset="0"/>
              </a:rPr>
              <a:t>w</a:t>
            </a:r>
            <a:r>
              <a:rPr lang="en-GB" sz="6600" dirty="0" smtClean="0">
                <a:latin typeface="Comic Sans MS" panose="030F0702030302020204" pitchFamily="66" charset="0"/>
              </a:rPr>
              <a:t>ow learner</a:t>
            </a:r>
          </a:p>
          <a:p>
            <a:pPr algn="ctr"/>
            <a:r>
              <a:rPr lang="en-GB" sz="6600" dirty="0" smtClean="0">
                <a:solidFill>
                  <a:srgbClr val="CC0099"/>
                </a:solidFill>
                <a:latin typeface="Comic Sans MS" panose="030F0702030302020204" pitchFamily="66" charset="0"/>
              </a:rPr>
              <a:t>Karina</a:t>
            </a:r>
          </a:p>
          <a:p>
            <a:pPr algn="ctr"/>
            <a:r>
              <a:rPr lang="en-GB" sz="2400" dirty="0" smtClean="0">
                <a:latin typeface="Comic Sans MS" panose="030F0702030302020204" pitchFamily="66" charset="0"/>
              </a:rPr>
              <a:t>For her consistent super attitude to learning, even going above and beyond when completing her quizzes.</a:t>
            </a:r>
          </a:p>
          <a:p>
            <a:pPr algn="ctr"/>
            <a:r>
              <a:rPr lang="en-GB" sz="2400" dirty="0" smtClean="0">
                <a:latin typeface="Comic Sans MS" panose="030F0702030302020204" pitchFamily="66" charset="0"/>
              </a:rPr>
              <a:t>Keep it up!</a:t>
            </a: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Mrs Davies                            22.01.21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654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5355312"/>
          </a:xfrm>
          <a:prstGeom prst="rect">
            <a:avLst/>
          </a:prstGeom>
          <a:noFill/>
        </p:spPr>
        <p:txBody>
          <a:bodyPr wrap="square" rtlCol="0">
            <a:spAutoFit/>
          </a:bodyPr>
          <a:lstStyle/>
          <a:p>
            <a:pPr algn="ctr"/>
            <a:r>
              <a:rPr lang="en-GB" sz="6600" dirty="0" smtClean="0">
                <a:latin typeface="Comic Sans MS" panose="030F0702030302020204" pitchFamily="66" charset="0"/>
              </a:rPr>
              <a:t>Aspen remote </a:t>
            </a:r>
          </a:p>
          <a:p>
            <a:pPr algn="ctr"/>
            <a:r>
              <a:rPr lang="en-GB" sz="6600" dirty="0" smtClean="0">
                <a:latin typeface="Comic Sans MS" panose="030F0702030302020204" pitchFamily="66" charset="0"/>
              </a:rPr>
              <a:t>wow learner</a:t>
            </a:r>
          </a:p>
          <a:p>
            <a:pPr algn="ctr"/>
            <a:r>
              <a:rPr lang="en-GB" sz="6600" dirty="0" smtClean="0">
                <a:solidFill>
                  <a:srgbClr val="CC0099"/>
                </a:solidFill>
                <a:latin typeface="Comic Sans MS" panose="030F0702030302020204" pitchFamily="66" charset="0"/>
              </a:rPr>
              <a:t>Jayden</a:t>
            </a:r>
          </a:p>
          <a:p>
            <a:pPr algn="ctr"/>
            <a:r>
              <a:rPr lang="en-GB" sz="2400" dirty="0" smtClean="0">
                <a:latin typeface="Comic Sans MS" panose="030F0702030302020204" pitchFamily="66" charset="0"/>
              </a:rPr>
              <a:t>For his superb, positive attitude to learning. Jayden is even going further and challenging himself. Super!</a:t>
            </a:r>
            <a:endParaRPr lang="en-GB" sz="2400" b="1" dirty="0" smtClean="0">
              <a:solidFill>
                <a:srgbClr val="0070C0"/>
              </a:solidFill>
              <a:latin typeface="Lucida Handwriting" panose="03010101010101010101" pitchFamily="66" charset="0"/>
            </a:endParaRP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Mrs Davies                                                 22.01.21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347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5355312"/>
          </a:xfrm>
          <a:prstGeom prst="rect">
            <a:avLst/>
          </a:prstGeom>
          <a:noFill/>
        </p:spPr>
        <p:txBody>
          <a:bodyPr wrap="square" rtlCol="0">
            <a:spAutoFit/>
          </a:bodyPr>
          <a:lstStyle/>
          <a:p>
            <a:pPr algn="ctr"/>
            <a:r>
              <a:rPr lang="en-GB" sz="6600" dirty="0" smtClean="0">
                <a:latin typeface="Comic Sans MS" panose="030F0702030302020204" pitchFamily="66" charset="0"/>
              </a:rPr>
              <a:t>Aspen School </a:t>
            </a:r>
          </a:p>
          <a:p>
            <a:pPr algn="ctr"/>
            <a:r>
              <a:rPr lang="en-GB" sz="6600" dirty="0">
                <a:latin typeface="Comic Sans MS" panose="030F0702030302020204" pitchFamily="66" charset="0"/>
              </a:rPr>
              <a:t>W</a:t>
            </a:r>
            <a:r>
              <a:rPr lang="en-GB" sz="6600" dirty="0" smtClean="0">
                <a:latin typeface="Comic Sans MS" panose="030F0702030302020204" pitchFamily="66" charset="0"/>
              </a:rPr>
              <a:t>ow </a:t>
            </a:r>
            <a:r>
              <a:rPr lang="en-GB" sz="6600" dirty="0">
                <a:latin typeface="Comic Sans MS" panose="030F0702030302020204" pitchFamily="66" charset="0"/>
              </a:rPr>
              <a:t>L</a:t>
            </a:r>
            <a:r>
              <a:rPr lang="en-GB" sz="6600" dirty="0" smtClean="0">
                <a:latin typeface="Comic Sans MS" panose="030F0702030302020204" pitchFamily="66" charset="0"/>
              </a:rPr>
              <a:t>earner</a:t>
            </a:r>
          </a:p>
          <a:p>
            <a:pPr algn="ctr"/>
            <a:r>
              <a:rPr lang="en-GB" sz="6600" dirty="0" smtClean="0">
                <a:solidFill>
                  <a:srgbClr val="CC0099"/>
                </a:solidFill>
                <a:latin typeface="Comic Sans MS" panose="030F0702030302020204" pitchFamily="66" charset="0"/>
              </a:rPr>
              <a:t>Jake</a:t>
            </a:r>
          </a:p>
          <a:p>
            <a:pPr algn="ctr"/>
            <a:r>
              <a:rPr lang="en-GB" sz="2400" dirty="0" smtClean="0">
                <a:latin typeface="Comic Sans MS" panose="030F0702030302020204" pitchFamily="66" charset="0"/>
              </a:rPr>
              <a:t>For his superb, questioning and discussion about Martin Luther King and the links that he made to Rosa Parks.</a:t>
            </a:r>
            <a:endParaRPr lang="en-GB" sz="2400" b="1" dirty="0" smtClean="0">
              <a:solidFill>
                <a:srgbClr val="0070C0"/>
              </a:solidFill>
              <a:latin typeface="Lucida Handwriting" panose="03010101010101010101" pitchFamily="66" charset="0"/>
            </a:endParaRP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Miss Fisher                                                22.01.21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64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5355312"/>
          </a:xfrm>
          <a:prstGeom prst="rect">
            <a:avLst/>
          </a:prstGeom>
          <a:noFill/>
        </p:spPr>
        <p:txBody>
          <a:bodyPr wrap="square" rtlCol="0">
            <a:spAutoFit/>
          </a:bodyPr>
          <a:lstStyle/>
          <a:p>
            <a:pPr algn="ctr"/>
            <a:r>
              <a:rPr lang="en-GB" sz="6600" dirty="0" smtClean="0">
                <a:latin typeface="Comic Sans MS" panose="030F0702030302020204" pitchFamily="66" charset="0"/>
              </a:rPr>
              <a:t>Redwood remote</a:t>
            </a:r>
          </a:p>
          <a:p>
            <a:pPr algn="ctr"/>
            <a:r>
              <a:rPr lang="en-GB" sz="6600" dirty="0">
                <a:latin typeface="Comic Sans MS" panose="030F0702030302020204" pitchFamily="66" charset="0"/>
              </a:rPr>
              <a:t>w</a:t>
            </a:r>
            <a:r>
              <a:rPr lang="en-GB" sz="6600" dirty="0" smtClean="0">
                <a:latin typeface="Comic Sans MS" panose="030F0702030302020204" pitchFamily="66" charset="0"/>
              </a:rPr>
              <a:t>ow learner</a:t>
            </a:r>
          </a:p>
          <a:p>
            <a:pPr algn="ctr"/>
            <a:r>
              <a:rPr lang="en-GB" sz="6600" dirty="0" smtClean="0">
                <a:solidFill>
                  <a:srgbClr val="CC0099"/>
                </a:solidFill>
                <a:latin typeface="Comic Sans MS" panose="030F0702030302020204" pitchFamily="66" charset="0"/>
              </a:rPr>
              <a:t>Aimee</a:t>
            </a:r>
          </a:p>
          <a:p>
            <a:pPr algn="ctr"/>
            <a:r>
              <a:rPr lang="en-GB" sz="2400" dirty="0" smtClean="0">
                <a:latin typeface="Comic Sans MS" panose="030F0702030302020204" pitchFamily="66" charset="0"/>
              </a:rPr>
              <a:t>For her superb, positive attitude to learning.</a:t>
            </a:r>
          </a:p>
          <a:p>
            <a:pPr algn="ctr"/>
            <a:r>
              <a:rPr lang="en-GB" sz="2400" dirty="0" smtClean="0">
                <a:latin typeface="Comic Sans MS" panose="030F0702030302020204" pitchFamily="66" charset="0"/>
              </a:rPr>
              <a:t>Keep it up!</a:t>
            </a: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Mrs Davies                        22.01.21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4135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4985980"/>
          </a:xfrm>
          <a:prstGeom prst="rect">
            <a:avLst/>
          </a:prstGeom>
          <a:noFill/>
        </p:spPr>
        <p:txBody>
          <a:bodyPr wrap="square" rtlCol="0">
            <a:spAutoFit/>
          </a:bodyPr>
          <a:lstStyle/>
          <a:p>
            <a:pPr algn="ctr"/>
            <a:r>
              <a:rPr lang="en-GB" sz="6600" dirty="0" smtClean="0">
                <a:latin typeface="Comic Sans MS" panose="030F0702030302020204" pitchFamily="66" charset="0"/>
              </a:rPr>
              <a:t>Redwood school</a:t>
            </a:r>
          </a:p>
          <a:p>
            <a:pPr algn="ctr"/>
            <a:r>
              <a:rPr lang="en-GB" sz="6600" dirty="0" smtClean="0">
                <a:latin typeface="Comic Sans MS" panose="030F0702030302020204" pitchFamily="66" charset="0"/>
              </a:rPr>
              <a:t>WOW learner</a:t>
            </a:r>
          </a:p>
          <a:p>
            <a:pPr algn="ctr"/>
            <a:r>
              <a:rPr lang="en-GB" sz="6600" dirty="0" smtClean="0">
                <a:solidFill>
                  <a:srgbClr val="CC0099"/>
                </a:solidFill>
                <a:latin typeface="Comic Sans MS" panose="030F0702030302020204" pitchFamily="66" charset="0"/>
              </a:rPr>
              <a:t>Hollie</a:t>
            </a:r>
          </a:p>
          <a:p>
            <a:pPr algn="ctr"/>
            <a:r>
              <a:rPr lang="en-GB" sz="2400" dirty="0" smtClean="0">
                <a:latin typeface="Comic Sans MS" panose="030F0702030302020204" pitchFamily="66" charset="0"/>
              </a:rPr>
              <a:t>For her outstanding effort and determination during PE! Keep up the amazing work!</a:t>
            </a: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Miss Shipley			22.01.21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4935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966991"/>
            <a:ext cx="9744502" cy="4555093"/>
          </a:xfrm>
          <a:prstGeom prst="rect">
            <a:avLst/>
          </a:prstGeom>
          <a:noFill/>
        </p:spPr>
        <p:txBody>
          <a:bodyPr wrap="square" rtlCol="0">
            <a:spAutoFit/>
          </a:bodyPr>
          <a:lstStyle/>
          <a:p>
            <a:pPr algn="ctr"/>
            <a:r>
              <a:rPr lang="en-GB" sz="4800" dirty="0" smtClean="0">
                <a:latin typeface="Comic Sans MS" panose="030F0702030302020204" pitchFamily="66" charset="0"/>
              </a:rPr>
              <a:t>Reception in School</a:t>
            </a:r>
          </a:p>
          <a:p>
            <a:pPr algn="ctr"/>
            <a:endParaRPr lang="en-GB" sz="1600" dirty="0" smtClean="0">
              <a:latin typeface="Comic Sans MS" panose="030F0702030302020204" pitchFamily="66" charset="0"/>
            </a:endParaRPr>
          </a:p>
          <a:p>
            <a:pPr algn="ctr"/>
            <a:r>
              <a:rPr lang="en-GB" sz="6600" dirty="0" smtClean="0">
                <a:solidFill>
                  <a:srgbClr val="FF0066"/>
                </a:solidFill>
                <a:latin typeface="Comic Sans MS" panose="030F0702030302020204" pitchFamily="66" charset="0"/>
              </a:rPr>
              <a:t>Austin</a:t>
            </a:r>
            <a:endParaRPr lang="en-GB" sz="6600" dirty="0">
              <a:latin typeface="Comic Sans MS" panose="030F0702030302020204" pitchFamily="66" charset="0"/>
            </a:endParaRPr>
          </a:p>
          <a:p>
            <a:pPr algn="ctr"/>
            <a:endParaRPr lang="en-GB" sz="1600" dirty="0" smtClean="0">
              <a:latin typeface="Comic Sans MS" panose="030F0702030302020204" pitchFamily="66" charset="0"/>
            </a:endParaRPr>
          </a:p>
          <a:p>
            <a:pPr algn="ctr"/>
            <a:r>
              <a:rPr lang="en-GB" sz="2400" dirty="0" smtClean="0">
                <a:latin typeface="Comic Sans MS" panose="030F0702030302020204" pitchFamily="66" charset="0"/>
              </a:rPr>
              <a:t>For</a:t>
            </a:r>
          </a:p>
          <a:p>
            <a:pPr algn="ctr"/>
            <a:endParaRPr lang="en-GB" sz="2400" b="1" dirty="0" smtClean="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Super maths learning and trying hard to form numbers correctly.</a:t>
            </a:r>
            <a:endParaRPr lang="en-GB" sz="2400" b="1" dirty="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Mrs Groves					22.1.2021</a:t>
            </a: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387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824196"/>
            <a:ext cx="10009070" cy="4585871"/>
          </a:xfrm>
          <a:prstGeom prst="rect">
            <a:avLst/>
          </a:prstGeom>
          <a:noFill/>
        </p:spPr>
        <p:txBody>
          <a:bodyPr wrap="square" rtlCol="0">
            <a:spAutoFit/>
          </a:bodyPr>
          <a:lstStyle/>
          <a:p>
            <a:pPr algn="ctr"/>
            <a:r>
              <a:rPr lang="en-GB" sz="6600" dirty="0" smtClean="0">
                <a:latin typeface="Comic Sans MS" panose="030F0702030302020204" pitchFamily="66" charset="0"/>
              </a:rPr>
              <a:t>Reception home</a:t>
            </a:r>
          </a:p>
          <a:p>
            <a:pPr algn="ctr"/>
            <a:r>
              <a:rPr lang="en-GB" sz="6600" dirty="0" smtClean="0">
                <a:solidFill>
                  <a:srgbClr val="FF0066"/>
                </a:solidFill>
                <a:latin typeface="Comic Sans MS" panose="030F0702030302020204" pitchFamily="66" charset="0"/>
              </a:rPr>
              <a:t>Francesca</a:t>
            </a:r>
            <a:endParaRPr lang="en-GB" sz="6600" dirty="0" smtClean="0">
              <a:latin typeface="Comic Sans MS" panose="030F0702030302020204" pitchFamily="66" charset="0"/>
            </a:endParaRPr>
          </a:p>
          <a:p>
            <a:pPr algn="ctr"/>
            <a:endParaRPr lang="en-GB" sz="1600" dirty="0" smtClean="0">
              <a:latin typeface="Comic Sans MS" panose="030F0702030302020204" pitchFamily="66" charset="0"/>
            </a:endParaRPr>
          </a:p>
          <a:p>
            <a:pPr algn="ctr"/>
            <a:r>
              <a:rPr lang="en-GB" sz="2400" dirty="0" smtClean="0">
                <a:latin typeface="Comic Sans MS" panose="030F0702030302020204" pitchFamily="66" charset="0"/>
              </a:rPr>
              <a:t>For</a:t>
            </a:r>
          </a:p>
          <a:p>
            <a:pPr algn="ctr"/>
            <a:r>
              <a:rPr lang="en-GB" sz="2400" dirty="0" smtClean="0">
                <a:latin typeface="Comic Sans MS" panose="030F0702030302020204" pitchFamily="66" charset="0"/>
              </a:rPr>
              <a:t>Completing all of the learning activities to a superstar standard and for the good progress in her handwriting.</a:t>
            </a: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Mrs Laffan                                  22 /01 </a:t>
            </a:r>
            <a:r>
              <a:rPr lang="en-GB" sz="2400" b="1" dirty="0">
                <a:solidFill>
                  <a:srgbClr val="0070C0"/>
                </a:solidFill>
                <a:latin typeface="Lucida Handwriting" panose="03010101010101010101" pitchFamily="66" charset="0"/>
              </a:rPr>
              <a:t>/</a:t>
            </a:r>
            <a:r>
              <a:rPr lang="en-GB" sz="2400" b="1" dirty="0" smtClean="0">
                <a:solidFill>
                  <a:srgbClr val="0070C0"/>
                </a:solidFill>
                <a:latin typeface="Lucida Handwriting" panose="03010101010101010101" pitchFamily="66" charset="0"/>
              </a:rPr>
              <a:t>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159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4678204"/>
          </a:xfrm>
          <a:prstGeom prst="rect">
            <a:avLst/>
          </a:prstGeom>
          <a:noFill/>
        </p:spPr>
        <p:txBody>
          <a:bodyPr wrap="square" rtlCol="0">
            <a:spAutoFit/>
          </a:bodyPr>
          <a:lstStyle/>
          <a:p>
            <a:pPr algn="ctr"/>
            <a:r>
              <a:rPr lang="en-GB" sz="4800" dirty="0" smtClean="0">
                <a:latin typeface="Comic Sans MS" panose="030F0702030302020204" pitchFamily="66" charset="0"/>
              </a:rPr>
              <a:t>Birch bubble School</a:t>
            </a:r>
          </a:p>
          <a:p>
            <a:pPr algn="ctr"/>
            <a:r>
              <a:rPr lang="en-GB" sz="6600" dirty="0" smtClean="0">
                <a:solidFill>
                  <a:srgbClr val="FF0066"/>
                </a:solidFill>
                <a:latin typeface="Comic Sans MS" panose="030F0702030302020204" pitchFamily="66" charset="0"/>
              </a:rPr>
              <a:t>Cody S</a:t>
            </a:r>
            <a:endParaRPr lang="en-GB" sz="6600" dirty="0" smtClean="0">
              <a:latin typeface="Comic Sans MS" panose="030F0702030302020204" pitchFamily="66" charset="0"/>
            </a:endParaRPr>
          </a:p>
          <a:p>
            <a:pPr algn="ctr"/>
            <a:endParaRPr lang="en-GB" sz="1600" dirty="0" smtClean="0">
              <a:latin typeface="Comic Sans MS" panose="030F0702030302020204" pitchFamily="66" charset="0"/>
            </a:endParaRPr>
          </a:p>
          <a:p>
            <a:pPr algn="ctr"/>
            <a:r>
              <a:rPr lang="en-GB" sz="2400" dirty="0" smtClean="0">
                <a:latin typeface="Comic Sans MS" panose="030F0702030302020204" pitchFamily="66" charset="0"/>
              </a:rPr>
              <a:t>For</a:t>
            </a:r>
          </a:p>
          <a:p>
            <a:pPr algn="ctr"/>
            <a:r>
              <a:rPr lang="en-GB" sz="2400" dirty="0" smtClean="0">
                <a:latin typeface="Comic Sans MS" panose="030F0702030302020204" pitchFamily="66" charset="0"/>
              </a:rPr>
              <a:t>Cody has really challenged himself in his learning this week-Particularly in his maths work. Keep up the hard work </a:t>
            </a:r>
            <a:r>
              <a:rPr lang="en-GB" sz="2400" dirty="0" smtClean="0">
                <a:latin typeface="Comic Sans MS" panose="030F0702030302020204" pitchFamily="66" charset="0"/>
                <a:sym typeface="Wingdings" panose="05000000000000000000" pitchFamily="2" charset="2"/>
              </a:rPr>
              <a:t></a:t>
            </a:r>
            <a:endParaRPr lang="en-GB" sz="2400" dirty="0" smtClean="0">
              <a:latin typeface="Comic Sans MS" panose="030F0702030302020204" pitchFamily="66" charset="0"/>
            </a:endParaRP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Miss Hewitt                                  22 /01 </a:t>
            </a:r>
            <a:r>
              <a:rPr lang="en-GB" sz="2400" b="1" dirty="0">
                <a:solidFill>
                  <a:srgbClr val="0070C0"/>
                </a:solidFill>
                <a:latin typeface="Lucida Handwriting" panose="03010101010101010101" pitchFamily="66" charset="0"/>
              </a:rPr>
              <a:t>/</a:t>
            </a:r>
            <a:r>
              <a:rPr lang="en-GB" sz="2400" b="1" dirty="0" smtClean="0">
                <a:solidFill>
                  <a:srgbClr val="0070C0"/>
                </a:solidFill>
                <a:latin typeface="Lucida Handwriting" panose="03010101010101010101" pitchFamily="66" charset="0"/>
              </a:rPr>
              <a:t>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91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824196"/>
            <a:ext cx="8179678" cy="5324535"/>
          </a:xfrm>
          <a:prstGeom prst="rect">
            <a:avLst/>
          </a:prstGeom>
          <a:noFill/>
        </p:spPr>
        <p:txBody>
          <a:bodyPr wrap="square" rtlCol="0">
            <a:spAutoFit/>
          </a:bodyPr>
          <a:lstStyle/>
          <a:p>
            <a:pPr algn="ctr"/>
            <a:r>
              <a:rPr lang="en-GB" sz="6600" dirty="0" smtClean="0">
                <a:latin typeface="Comic Sans MS" panose="030F0702030302020204" pitchFamily="66" charset="0"/>
              </a:rPr>
              <a:t>Birch home</a:t>
            </a:r>
          </a:p>
          <a:p>
            <a:pPr algn="ctr"/>
            <a:r>
              <a:rPr lang="en-GB" sz="6600" dirty="0" smtClean="0">
                <a:solidFill>
                  <a:srgbClr val="FF0066"/>
                </a:solidFill>
                <a:latin typeface="Comic Sans MS" panose="030F0702030302020204" pitchFamily="66" charset="0"/>
              </a:rPr>
              <a:t>Ruby A</a:t>
            </a:r>
            <a:endParaRPr lang="en-GB" sz="6600" dirty="0" smtClean="0">
              <a:latin typeface="Comic Sans MS" panose="030F0702030302020204" pitchFamily="66" charset="0"/>
            </a:endParaRPr>
          </a:p>
          <a:p>
            <a:pPr algn="ctr"/>
            <a:endParaRPr lang="en-GB" sz="1600" dirty="0" smtClean="0">
              <a:latin typeface="Comic Sans MS" panose="030F0702030302020204" pitchFamily="66" charset="0"/>
            </a:endParaRPr>
          </a:p>
          <a:p>
            <a:pPr algn="ctr"/>
            <a:r>
              <a:rPr lang="en-GB" sz="2400" dirty="0" smtClean="0">
                <a:latin typeface="Comic Sans MS" panose="030F0702030302020204" pitchFamily="66" charset="0"/>
              </a:rPr>
              <a:t>For</a:t>
            </a:r>
          </a:p>
          <a:p>
            <a:pPr algn="ctr"/>
            <a:r>
              <a:rPr lang="en-GB" sz="2400" dirty="0" smtClean="0">
                <a:latin typeface="Comic Sans MS" panose="030F0702030302020204" pitchFamily="66" charset="0"/>
              </a:rPr>
              <a:t>A fantastic attitude to learning. Ruby has been working so hard at home. As well as completing all the class work, she has also completing further learning in areas she finds tricky. Very proud Ruby. Well Done!</a:t>
            </a: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Miss Hewitt                                  22 /01 </a:t>
            </a:r>
            <a:r>
              <a:rPr lang="en-GB" sz="2400" b="1" dirty="0">
                <a:solidFill>
                  <a:srgbClr val="0070C0"/>
                </a:solidFill>
                <a:latin typeface="Lucida Handwriting" panose="03010101010101010101" pitchFamily="66" charset="0"/>
              </a:rPr>
              <a:t>/</a:t>
            </a:r>
            <a:r>
              <a:rPr lang="en-GB" sz="2400" b="1" dirty="0" smtClean="0">
                <a:solidFill>
                  <a:srgbClr val="0070C0"/>
                </a:solidFill>
                <a:latin typeface="Lucida Handwriting" panose="03010101010101010101" pitchFamily="66" charset="0"/>
              </a:rPr>
              <a:t>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9312442" y="3387158"/>
            <a:ext cx="1602844" cy="2186694"/>
          </a:xfrm>
          <a:prstGeom prst="rect">
            <a:avLst/>
          </a:prstGeom>
        </p:spPr>
      </p:pic>
    </p:spTree>
    <p:extLst>
      <p:ext uri="{BB962C8B-B14F-4D97-AF65-F5344CB8AC3E}">
        <p14:creationId xmlns:p14="http://schemas.microsoft.com/office/powerpoint/2010/main" val="2033659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1011236"/>
            <a:ext cx="9744502" cy="5139869"/>
          </a:xfrm>
          <a:prstGeom prst="rect">
            <a:avLst/>
          </a:prstGeom>
          <a:noFill/>
        </p:spPr>
        <p:txBody>
          <a:bodyPr wrap="square" rtlCol="0">
            <a:spAutoFit/>
          </a:bodyPr>
          <a:lstStyle/>
          <a:p>
            <a:pPr algn="ctr"/>
            <a:r>
              <a:rPr lang="en-GB" sz="4800" dirty="0" smtClean="0">
                <a:latin typeface="Comic Sans MS" panose="030F0702030302020204" pitchFamily="66" charset="0"/>
              </a:rPr>
              <a:t>Pine bubble School</a:t>
            </a:r>
          </a:p>
          <a:p>
            <a:pPr algn="ctr"/>
            <a:r>
              <a:rPr lang="en-GB" sz="4800" dirty="0" smtClean="0">
                <a:latin typeface="Comic Sans MS" panose="030F0702030302020204" pitchFamily="66" charset="0"/>
              </a:rPr>
              <a:t>Ryan G</a:t>
            </a:r>
          </a:p>
          <a:p>
            <a:pPr algn="ctr"/>
            <a:endParaRPr lang="en-GB" sz="1600" dirty="0" smtClean="0">
              <a:latin typeface="Comic Sans MS" panose="030F0702030302020204" pitchFamily="66" charset="0"/>
            </a:endParaRPr>
          </a:p>
          <a:p>
            <a:pPr algn="ctr"/>
            <a:r>
              <a:rPr lang="en-GB" sz="2400" dirty="0" smtClean="0">
                <a:latin typeface="Comic Sans MS" panose="030F0702030302020204" pitchFamily="66" charset="0"/>
              </a:rPr>
              <a:t>For</a:t>
            </a:r>
          </a:p>
          <a:p>
            <a:pPr algn="ctr"/>
            <a:r>
              <a:rPr lang="en-GB" sz="2400" dirty="0" smtClean="0">
                <a:latin typeface="Comic Sans MS" panose="030F0702030302020204" pitchFamily="66" charset="0"/>
              </a:rPr>
              <a:t>An amazing effort in all lessons and being super kind and helpful. Ryan listened carefully in maths and has shown lots of passion and resilience. Well done Ryan!</a:t>
            </a:r>
          </a:p>
          <a:p>
            <a:pPr algn="ctr"/>
            <a:endParaRPr lang="en-GB" sz="2400" b="1" dirty="0" smtClean="0">
              <a:solidFill>
                <a:srgbClr val="0070C0"/>
              </a:solidFill>
              <a:latin typeface="Lucida Handwriting" panose="03010101010101010101" pitchFamily="66" charset="0"/>
            </a:endParaRP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Miss Brady                                  22 /01 </a:t>
            </a:r>
            <a:r>
              <a:rPr lang="en-GB" sz="2400" b="1" dirty="0">
                <a:solidFill>
                  <a:srgbClr val="0070C0"/>
                </a:solidFill>
                <a:latin typeface="Lucida Handwriting" panose="03010101010101010101" pitchFamily="66" charset="0"/>
              </a:rPr>
              <a:t>/</a:t>
            </a:r>
            <a:r>
              <a:rPr lang="en-GB" sz="2400" b="1" dirty="0" smtClean="0">
                <a:solidFill>
                  <a:srgbClr val="0070C0"/>
                </a:solidFill>
                <a:latin typeface="Lucida Handwriting" panose="03010101010101010101" pitchFamily="66" charset="0"/>
              </a:rPr>
              <a:t>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29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824196"/>
            <a:ext cx="9744502" cy="5601533"/>
          </a:xfrm>
          <a:prstGeom prst="rect">
            <a:avLst/>
          </a:prstGeom>
          <a:noFill/>
        </p:spPr>
        <p:txBody>
          <a:bodyPr wrap="square" rtlCol="0">
            <a:spAutoFit/>
          </a:bodyPr>
          <a:lstStyle/>
          <a:p>
            <a:pPr algn="ctr"/>
            <a:r>
              <a:rPr lang="en-GB" sz="6600" dirty="0" smtClean="0">
                <a:latin typeface="Comic Sans MS" panose="030F0702030302020204" pitchFamily="66" charset="0"/>
              </a:rPr>
              <a:t>Pine home</a:t>
            </a:r>
          </a:p>
          <a:p>
            <a:pPr algn="ctr"/>
            <a:endParaRPr lang="en-GB" sz="1600" dirty="0" smtClean="0">
              <a:latin typeface="Comic Sans MS" panose="030F0702030302020204" pitchFamily="66" charset="0"/>
            </a:endParaRPr>
          </a:p>
          <a:p>
            <a:pPr algn="ctr"/>
            <a:r>
              <a:rPr lang="en-GB" sz="6000" dirty="0" err="1" smtClean="0">
                <a:solidFill>
                  <a:srgbClr val="FF0000"/>
                </a:solidFill>
                <a:latin typeface="Comic Sans MS" panose="030F0702030302020204" pitchFamily="66" charset="0"/>
              </a:rPr>
              <a:t>Seb</a:t>
            </a:r>
            <a:r>
              <a:rPr lang="en-GB" sz="6000" dirty="0" smtClean="0">
                <a:latin typeface="Comic Sans MS" panose="030F0702030302020204" pitchFamily="66" charset="0"/>
              </a:rPr>
              <a:t> </a:t>
            </a:r>
          </a:p>
          <a:p>
            <a:r>
              <a:rPr lang="en-GB" sz="2400" dirty="0" smtClean="0">
                <a:latin typeface="Comic Sans MS" panose="030F0702030302020204" pitchFamily="66" charset="0"/>
              </a:rPr>
              <a:t>For using passion to create a fantastic Dinosaur </a:t>
            </a:r>
          </a:p>
          <a:p>
            <a:r>
              <a:rPr lang="en-GB" sz="2400" dirty="0" smtClean="0">
                <a:latin typeface="Comic Sans MS" panose="030F0702030302020204" pitchFamily="66" charset="0"/>
              </a:rPr>
              <a:t>Sock Puppet in our DT lesson. </a:t>
            </a:r>
            <a:endParaRPr lang="en-GB" sz="2400" b="1" dirty="0">
              <a:solidFill>
                <a:srgbClr val="0070C0"/>
              </a:solidFill>
              <a:latin typeface="Lucida Handwriting" panose="03010101010101010101" pitchFamily="66" charset="0"/>
            </a:endParaRP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endParaRPr lang="en-GB" sz="2400" b="1" dirty="0" smtClean="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Mrs Leedham-Hawkes                22 /01 </a:t>
            </a:r>
            <a:r>
              <a:rPr lang="en-GB" sz="2400" b="1" dirty="0">
                <a:solidFill>
                  <a:srgbClr val="0070C0"/>
                </a:solidFill>
                <a:latin typeface="Lucida Handwriting" panose="03010101010101010101" pitchFamily="66" charset="0"/>
              </a:rPr>
              <a:t>/</a:t>
            </a:r>
            <a:r>
              <a:rPr lang="en-GB" sz="2400" b="1" dirty="0" smtClean="0">
                <a:solidFill>
                  <a:srgbClr val="0070C0"/>
                </a:solidFill>
                <a:latin typeface="Lucida Handwriting" panose="03010101010101010101" pitchFamily="66" charset="0"/>
              </a:rPr>
              <a:t>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8228271" y="2445620"/>
            <a:ext cx="2370456" cy="3153645"/>
          </a:xfrm>
          <a:prstGeom prst="rect">
            <a:avLst/>
          </a:prstGeom>
        </p:spPr>
      </p:pic>
    </p:spTree>
    <p:extLst>
      <p:ext uri="{BB962C8B-B14F-4D97-AF65-F5344CB8AC3E}">
        <p14:creationId xmlns:p14="http://schemas.microsoft.com/office/powerpoint/2010/main" val="11945958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921" b="1053"/>
          <a:stretch/>
        </p:blipFill>
        <p:spPr>
          <a:xfrm rot="16200000">
            <a:off x="2669156" y="-2664844"/>
            <a:ext cx="6853690" cy="12191998"/>
          </a:xfrm>
          <a:prstGeom prst="rect">
            <a:avLst/>
          </a:prstGeom>
        </p:spPr>
      </p:pic>
      <p:sp>
        <p:nvSpPr>
          <p:cNvPr id="3" name="TextBox 2"/>
          <p:cNvSpPr txBox="1"/>
          <p:nvPr/>
        </p:nvSpPr>
        <p:spPr>
          <a:xfrm>
            <a:off x="1132764" y="824196"/>
            <a:ext cx="9744502" cy="4801314"/>
          </a:xfrm>
          <a:prstGeom prst="rect">
            <a:avLst/>
          </a:prstGeom>
          <a:noFill/>
        </p:spPr>
        <p:txBody>
          <a:bodyPr wrap="square" rtlCol="0">
            <a:spAutoFit/>
          </a:bodyPr>
          <a:lstStyle/>
          <a:p>
            <a:pPr algn="ctr"/>
            <a:r>
              <a:rPr lang="en-GB" sz="6600" dirty="0" smtClean="0">
                <a:latin typeface="Comic Sans MS" panose="030F0702030302020204" pitchFamily="66" charset="0"/>
              </a:rPr>
              <a:t>Elm home</a:t>
            </a:r>
          </a:p>
          <a:p>
            <a:pPr algn="ctr"/>
            <a:endParaRPr lang="en-GB" sz="1600" dirty="0" smtClean="0">
              <a:latin typeface="Comic Sans MS" panose="030F0702030302020204" pitchFamily="66" charset="0"/>
            </a:endParaRPr>
          </a:p>
          <a:p>
            <a:pPr algn="ctr"/>
            <a:r>
              <a:rPr lang="en-GB" sz="4000" dirty="0" smtClean="0">
                <a:solidFill>
                  <a:srgbClr val="FF0000"/>
                </a:solidFill>
                <a:latin typeface="Comic Sans MS" panose="030F0702030302020204" pitchFamily="66" charset="0"/>
              </a:rPr>
              <a:t>Tobias Y</a:t>
            </a:r>
          </a:p>
          <a:p>
            <a:pPr algn="ctr"/>
            <a:r>
              <a:rPr lang="en-GB" sz="2800" dirty="0" smtClean="0">
                <a:latin typeface="Comic Sans MS" panose="030F0702030302020204" pitchFamily="66" charset="0"/>
              </a:rPr>
              <a:t>For</a:t>
            </a:r>
          </a:p>
          <a:p>
            <a:pPr algn="ctr"/>
            <a:r>
              <a:rPr lang="en-GB" sz="2800" dirty="0" smtClean="0">
                <a:latin typeface="Comic Sans MS" panose="030F0702030302020204" pitchFamily="66" charset="0"/>
              </a:rPr>
              <a:t>Amazing effort with his home learning. Tobias has been completing all work set with enthusiasm and passion. I love hearing what you’ve been up to Tobi, keep it up!</a:t>
            </a:r>
            <a:endParaRPr lang="en-GB" sz="2800" dirty="0">
              <a:latin typeface="Comic Sans MS" panose="030F0702030302020204" pitchFamily="66" charset="0"/>
            </a:endParaRPr>
          </a:p>
          <a:p>
            <a:pPr algn="ctr"/>
            <a:endParaRPr lang="en-GB" sz="2400" b="1" dirty="0">
              <a:solidFill>
                <a:srgbClr val="0070C0"/>
              </a:solidFill>
              <a:latin typeface="Lucida Handwriting" panose="03010101010101010101" pitchFamily="66" charset="0"/>
            </a:endParaRPr>
          </a:p>
          <a:p>
            <a:pPr algn="ctr"/>
            <a:r>
              <a:rPr lang="en-GB" sz="2400" b="1" dirty="0" smtClean="0">
                <a:solidFill>
                  <a:srgbClr val="0070C0"/>
                </a:solidFill>
                <a:latin typeface="Lucida Handwriting" panose="03010101010101010101" pitchFamily="66" charset="0"/>
              </a:rPr>
              <a:t>Miss Brady                  22 /01 </a:t>
            </a:r>
            <a:r>
              <a:rPr lang="en-GB" sz="2400" b="1" dirty="0">
                <a:solidFill>
                  <a:srgbClr val="0070C0"/>
                </a:solidFill>
                <a:latin typeface="Lucida Handwriting" panose="03010101010101010101" pitchFamily="66" charset="0"/>
              </a:rPr>
              <a:t>/</a:t>
            </a:r>
            <a:r>
              <a:rPr lang="en-GB" sz="2400" b="1" dirty="0" smtClean="0">
                <a:solidFill>
                  <a:srgbClr val="0070C0"/>
                </a:solidFill>
                <a:latin typeface="Lucida Handwriting" panose="03010101010101010101" pitchFamily="66" charset="0"/>
              </a:rPr>
              <a:t>21</a:t>
            </a:r>
            <a:endParaRPr lang="en-GB" sz="2400" b="1" dirty="0">
              <a:solidFill>
                <a:srgbClr val="0070C0"/>
              </a:solidFill>
              <a:latin typeface="Lucida Handwriting" panose="03010101010101010101" pitchFamily="66" charset="0"/>
            </a:endParaRPr>
          </a:p>
          <a:p>
            <a:pPr algn="ctr"/>
            <a:endParaRPr lang="en-GB" sz="2400"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9484484" y="824196"/>
            <a:ext cx="1657350" cy="1743075"/>
          </a:xfrm>
          <a:prstGeom prst="rect">
            <a:avLst/>
          </a:prstGeom>
        </p:spPr>
      </p:pic>
      <p:pic>
        <p:nvPicPr>
          <p:cNvPr id="5" name="Picture 6" descr="Image result for the woodlands community primary school log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2764" y="824196"/>
            <a:ext cx="1758342" cy="16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0278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1532</TotalTime>
  <Words>597</Words>
  <Application>Microsoft Office PowerPoint</Application>
  <PresentationFormat>Widescreen</PresentationFormat>
  <Paragraphs>147</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CCW Cursive Writing 33</vt:lpstr>
      <vt:lpstr>Comic Sans MS</vt:lpstr>
      <vt:lpstr>Lucida Handwriting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Woodlands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Mrs Maiden</dc:creator>
  <cp:lastModifiedBy>Mrs Read</cp:lastModifiedBy>
  <cp:revision>198</cp:revision>
  <cp:lastPrinted>2020-06-05T13:03:55Z</cp:lastPrinted>
  <dcterms:created xsi:type="dcterms:W3CDTF">2020-05-30T07:30:34Z</dcterms:created>
  <dcterms:modified xsi:type="dcterms:W3CDTF">2021-01-22T07:56:47Z</dcterms:modified>
</cp:coreProperties>
</file>