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3" r:id="rId3"/>
    <p:sldId id="273" r:id="rId4"/>
    <p:sldId id="274" r:id="rId5"/>
    <p:sldId id="275" r:id="rId6"/>
    <p:sldId id="276" r:id="rId7"/>
    <p:sldId id="277" r:id="rId8"/>
    <p:sldId id="278" r:id="rId9"/>
    <p:sldId id="279"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showGuides="1">
      <p:cViewPr varScale="1">
        <p:scale>
          <a:sx n="73" d="100"/>
          <a:sy n="73" d="100"/>
        </p:scale>
        <p:origin x="111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s2-history-british-history-beyond-1066/ks2-tudors/ks2-tudors-powerpoints"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ks2-history-british-history-beyond-1066/ks2-tudors/ks2-tudors-powerpoints"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lgn="ct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image" Target="../media/image9.png"/><Relationship Id="rId5" Type="http://schemas.openxmlformats.org/officeDocument/2006/relationships/slide" Target="slide7.xml"/><Relationship Id="rId10" Type="http://schemas.openxmlformats.org/officeDocument/2006/relationships/image" Target="../media/image8.png"/><Relationship Id="rId4" Type="http://schemas.openxmlformats.org/officeDocument/2006/relationships/slide" Target="slide6.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9.xml"/><Relationship Id="rId1" Type="http://schemas.openxmlformats.org/officeDocument/2006/relationships/slideLayout" Target="../slideLayouts/slideLayout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Who was Henry VIII?</a:t>
            </a:r>
            <a:endParaRPr lang="en-US" sz="3600" dirty="0">
              <a:solidFill>
                <a:srgbClr val="C00000"/>
              </a:solidFill>
              <a:latin typeface="+mn-lt"/>
            </a:endParaRPr>
          </a:p>
        </p:txBody>
      </p:sp>
      <p:sp>
        <p:nvSpPr>
          <p:cNvPr id="13" name="Content Placeholder 15"/>
          <p:cNvSpPr txBox="1">
            <a:spLocks/>
          </p:cNvSpPr>
          <p:nvPr/>
        </p:nvSpPr>
        <p:spPr>
          <a:xfrm>
            <a:off x="749808" y="1504452"/>
            <a:ext cx="5204912" cy="4686035"/>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Henry VIII is one of England’s most famous monarchs. He is part of the Tudor dynasty, the family that ruled England from 1485 to 1603.</a:t>
            </a:r>
          </a:p>
          <a:p>
            <a:pPr marL="0" indent="0">
              <a:buNone/>
            </a:pPr>
            <a:endParaRPr lang="en-GB" dirty="0"/>
          </a:p>
          <a:p>
            <a:pPr marL="0" indent="0">
              <a:buNone/>
            </a:pPr>
            <a:r>
              <a:rPr lang="en-GB" dirty="0"/>
              <a:t>Henry is famous for his furious temper, often executing those who angered him, and his love of feasting. </a:t>
            </a:r>
          </a:p>
          <a:p>
            <a:pPr marL="0" indent="0">
              <a:buNone/>
            </a:pPr>
            <a:endParaRPr lang="en-GB" dirty="0"/>
          </a:p>
          <a:p>
            <a:pPr marL="0" indent="0">
              <a:buNone/>
            </a:pPr>
            <a:r>
              <a:rPr lang="en-GB" dirty="0"/>
              <a:t>Perhaps most famously, he is remembered for having six wives.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954719" y="1504453"/>
            <a:ext cx="2486851" cy="4887203"/>
          </a:xfrm>
          <a:prstGeom prst="rect">
            <a:avLst/>
          </a:prstGeom>
        </p:spPr>
      </p:pic>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72631"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Title 1"/>
          <p:cNvSpPr txBox="1">
            <a:spLocks/>
          </p:cNvSpPr>
          <p:nvPr/>
        </p:nvSpPr>
        <p:spPr>
          <a:xfrm>
            <a:off x="628648" y="808881"/>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Henry’s Six Wives</a:t>
            </a:r>
            <a:endParaRPr lang="en-US" sz="3600" dirty="0">
              <a:solidFill>
                <a:srgbClr val="C00000"/>
              </a:solidFill>
              <a:latin typeface="+mn-lt"/>
            </a:endParaRPr>
          </a:p>
        </p:txBody>
      </p:sp>
      <p:sp>
        <p:nvSpPr>
          <p:cNvPr id="13" name="Content Placeholder 15"/>
          <p:cNvSpPr txBox="1">
            <a:spLocks/>
          </p:cNvSpPr>
          <p:nvPr/>
        </p:nvSpPr>
        <p:spPr>
          <a:xfrm>
            <a:off x="1908963" y="1432462"/>
            <a:ext cx="5326070" cy="360924"/>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Click on each wife for information about them. </a:t>
            </a:r>
          </a:p>
        </p:txBody>
      </p:sp>
      <p:sp>
        <p:nvSpPr>
          <p:cNvPr id="20" name="Rounded Rectangle 19">
            <a:hlinkClick r:id="rId2" action="ppaction://hlinksldjump"/>
          </p:cNvPr>
          <p:cNvSpPr/>
          <p:nvPr/>
        </p:nvSpPr>
        <p:spPr>
          <a:xfrm>
            <a:off x="1170277" y="2230599"/>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15">
            <a:hlinkClick r:id="rId2" action="ppaction://hlinksldjump"/>
          </p:cNvPr>
          <p:cNvSpPr txBox="1">
            <a:spLocks/>
          </p:cNvSpPr>
          <p:nvPr/>
        </p:nvSpPr>
        <p:spPr>
          <a:xfrm>
            <a:off x="1543051" y="2268241"/>
            <a:ext cx="1865686" cy="611917"/>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Catherine of Aragon</a:t>
            </a:r>
          </a:p>
          <a:p>
            <a:pPr marL="0" indent="0">
              <a:buNone/>
            </a:pPr>
            <a:r>
              <a:rPr lang="en-GB" sz="1400" dirty="0"/>
              <a:t>1485 -  1536</a:t>
            </a:r>
          </a:p>
        </p:txBody>
      </p:sp>
      <p:sp>
        <p:nvSpPr>
          <p:cNvPr id="21" name="Rounded Rectangle 20">
            <a:hlinkClick r:id="rId3" action="ppaction://hlinksldjump"/>
          </p:cNvPr>
          <p:cNvSpPr/>
          <p:nvPr/>
        </p:nvSpPr>
        <p:spPr>
          <a:xfrm>
            <a:off x="3784786" y="2230599"/>
            <a:ext cx="1893155"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hlinkClick r:id="rId4" action="ppaction://hlinksldjump"/>
          </p:cNvPr>
          <p:cNvSpPr/>
          <p:nvPr/>
        </p:nvSpPr>
        <p:spPr>
          <a:xfrm>
            <a:off x="6357193" y="2230599"/>
            <a:ext cx="1948746"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a:hlinkClick r:id="rId5" action="ppaction://hlinksldjump"/>
          </p:cNvPr>
          <p:cNvSpPr/>
          <p:nvPr/>
        </p:nvSpPr>
        <p:spPr>
          <a:xfrm>
            <a:off x="487303" y="4788899"/>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a:hlinkClick r:id="rId6" action="ppaction://hlinksldjump"/>
          </p:cNvPr>
          <p:cNvSpPr/>
          <p:nvPr/>
        </p:nvSpPr>
        <p:spPr>
          <a:xfrm>
            <a:off x="2960996" y="4783099"/>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a:hlinkClick r:id="rId7" action="ppaction://hlinksldjump"/>
          </p:cNvPr>
          <p:cNvSpPr/>
          <p:nvPr/>
        </p:nvSpPr>
        <p:spPr>
          <a:xfrm>
            <a:off x="5712925" y="4788466"/>
            <a:ext cx="2130552" cy="7040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5">
            <a:hlinkClick r:id="rId4" action="ppaction://hlinksldjump"/>
          </p:cNvPr>
          <p:cNvSpPr txBox="1">
            <a:spLocks/>
          </p:cNvSpPr>
          <p:nvPr/>
        </p:nvSpPr>
        <p:spPr>
          <a:xfrm>
            <a:off x="6853554" y="2275232"/>
            <a:ext cx="1599964" cy="59578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Jane Seymour</a:t>
            </a:r>
          </a:p>
          <a:p>
            <a:pPr marL="0" indent="0">
              <a:buNone/>
            </a:pPr>
            <a:r>
              <a:rPr lang="en-GB" sz="1400" dirty="0"/>
              <a:t>c.1508 - 1537</a:t>
            </a:r>
          </a:p>
        </p:txBody>
      </p:sp>
      <p:sp>
        <p:nvSpPr>
          <p:cNvPr id="12" name="Content Placeholder 15">
            <a:hlinkClick r:id="rId3" action="ppaction://hlinksldjump"/>
          </p:cNvPr>
          <p:cNvSpPr txBox="1">
            <a:spLocks/>
          </p:cNvSpPr>
          <p:nvPr/>
        </p:nvSpPr>
        <p:spPr>
          <a:xfrm>
            <a:off x="4246745" y="2275232"/>
            <a:ext cx="1506349" cy="563438"/>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Anne Boleyn</a:t>
            </a:r>
          </a:p>
          <a:p>
            <a:pPr marL="0" indent="0">
              <a:buNone/>
            </a:pPr>
            <a:r>
              <a:rPr lang="en-GB" sz="1400" dirty="0"/>
              <a:t>c.1501 - 1536</a:t>
            </a:r>
          </a:p>
        </p:txBody>
      </p:sp>
      <p:sp>
        <p:nvSpPr>
          <p:cNvPr id="17" name="Content Placeholder 15">
            <a:hlinkClick r:id="rId5" action="ppaction://hlinksldjump"/>
          </p:cNvPr>
          <p:cNvSpPr txBox="1">
            <a:spLocks/>
          </p:cNvSpPr>
          <p:nvPr/>
        </p:nvSpPr>
        <p:spPr>
          <a:xfrm>
            <a:off x="522314" y="4831525"/>
            <a:ext cx="2260701" cy="637374"/>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Anne of Cleves</a:t>
            </a:r>
          </a:p>
          <a:p>
            <a:pPr marL="0" indent="0">
              <a:buNone/>
            </a:pPr>
            <a:r>
              <a:rPr lang="en-GB" sz="1400" dirty="0"/>
              <a:t>1515 -  1557</a:t>
            </a:r>
          </a:p>
        </p:txBody>
      </p:sp>
      <p:sp>
        <p:nvSpPr>
          <p:cNvPr id="18" name="Content Placeholder 15">
            <a:hlinkClick r:id="rId6" action="ppaction://hlinksldjump"/>
          </p:cNvPr>
          <p:cNvSpPr txBox="1">
            <a:spLocks/>
          </p:cNvSpPr>
          <p:nvPr/>
        </p:nvSpPr>
        <p:spPr>
          <a:xfrm>
            <a:off x="3000864" y="4822381"/>
            <a:ext cx="2260701" cy="622320"/>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Catherine Howard</a:t>
            </a:r>
          </a:p>
          <a:p>
            <a:pPr marL="0" indent="0">
              <a:buNone/>
            </a:pPr>
            <a:r>
              <a:rPr lang="en-GB" sz="1400" dirty="0"/>
              <a:t>c.1523 - 1542</a:t>
            </a:r>
          </a:p>
        </p:txBody>
      </p:sp>
      <p:sp>
        <p:nvSpPr>
          <p:cNvPr id="16" name="Content Placeholder 15">
            <a:hlinkClick r:id="rId7" action="ppaction://hlinksldjump"/>
          </p:cNvPr>
          <p:cNvSpPr txBox="1">
            <a:spLocks/>
          </p:cNvSpPr>
          <p:nvPr/>
        </p:nvSpPr>
        <p:spPr>
          <a:xfrm>
            <a:off x="5712925" y="4831525"/>
            <a:ext cx="1392803" cy="637238"/>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t>Catherine Parr</a:t>
            </a:r>
          </a:p>
          <a:p>
            <a:pPr marL="0" indent="0">
              <a:buNone/>
            </a:pPr>
            <a:r>
              <a:rPr lang="en-GB" sz="1400" dirty="0"/>
              <a:t>c.1512 - 1548</a:t>
            </a:r>
          </a:p>
        </p:txBody>
      </p:sp>
      <p:pic>
        <p:nvPicPr>
          <p:cNvPr id="4" name="Picture 3">
            <a:hlinkClick r:id="rId3"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8557" y="1956816"/>
            <a:ext cx="1588233" cy="2648517"/>
          </a:xfrm>
          <a:prstGeom prst="rect">
            <a:avLst/>
          </a:prstGeom>
        </p:spPr>
      </p:pic>
      <p:pic>
        <p:nvPicPr>
          <p:cNvPr id="5" name="Picture 4">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3134" y="1903738"/>
            <a:ext cx="1452386" cy="2701595"/>
          </a:xfrm>
          <a:prstGeom prst="rect">
            <a:avLst/>
          </a:prstGeom>
        </p:spPr>
      </p:pic>
      <p:pic>
        <p:nvPicPr>
          <p:cNvPr id="6" name="Picture 5">
            <a:hlinkClick r:id="rId5"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87420" y="3668894"/>
            <a:ext cx="1263230" cy="2648517"/>
          </a:xfrm>
          <a:prstGeom prst="rect">
            <a:avLst/>
          </a:prstGeom>
        </p:spPr>
      </p:pic>
      <p:pic>
        <p:nvPicPr>
          <p:cNvPr id="8" name="Picture 7">
            <a:hlinkClick r:id="rId6"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94517" y="3668894"/>
            <a:ext cx="1407183" cy="2648517"/>
          </a:xfrm>
          <a:prstGeom prst="rect">
            <a:avLst/>
          </a:prstGeom>
        </p:spPr>
      </p:pic>
      <p:pic>
        <p:nvPicPr>
          <p:cNvPr id="15" name="Picture 14">
            <a:hlinkClick r:id="rId7"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51915" y="3504302"/>
            <a:ext cx="1501602" cy="2722762"/>
          </a:xfrm>
          <a:prstGeom prst="rect">
            <a:avLst/>
          </a:prstGeom>
        </p:spPr>
      </p:pic>
      <p:pic>
        <p:nvPicPr>
          <p:cNvPr id="2" name="Picture 1">
            <a:hlinkClick r:id="rId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171" y="1956816"/>
            <a:ext cx="1233988" cy="2606040"/>
          </a:xfrm>
          <a:prstGeom prst="rect">
            <a:avLst/>
          </a:prstGeom>
        </p:spPr>
      </p:pic>
    </p:spTree>
    <p:extLst>
      <p:ext uri="{BB962C8B-B14F-4D97-AF65-F5344CB8AC3E}">
        <p14:creationId xmlns:p14="http://schemas.microsoft.com/office/powerpoint/2010/main" val="252984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504453"/>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Henry married his first wife, Catherine of Aragon, when he was 17 years old and she was 23 years old.</a:t>
            </a:r>
          </a:p>
          <a:p>
            <a:pPr marL="0" indent="0">
              <a:buNone/>
            </a:pPr>
            <a:r>
              <a:rPr lang="en-GB" dirty="0"/>
              <a:t>Catherine, a Spanish princess, had previously been married to Henry’s older brother, Arthur. After only a few months of marriage, Arthur fell ill and died. </a:t>
            </a:r>
          </a:p>
          <a:p>
            <a:pPr marL="0" indent="0">
              <a:buNone/>
            </a:pPr>
            <a:r>
              <a:rPr lang="en-GB" dirty="0"/>
              <a:t>When Henry became king in 1509, he decided to marry Catherine himself.</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723" y="1504453"/>
            <a:ext cx="1917135" cy="4048768"/>
          </a:xfrm>
          <a:prstGeom prst="rect">
            <a:avLst/>
          </a:prstGeom>
        </p:spPr>
      </p:pic>
      <p:sp>
        <p:nvSpPr>
          <p:cNvPr id="7" name="Content Placeholder 15"/>
          <p:cNvSpPr txBox="1">
            <a:spLocks/>
          </p:cNvSpPr>
          <p:nvPr/>
        </p:nvSpPr>
        <p:spPr>
          <a:xfrm>
            <a:off x="818310" y="1504453"/>
            <a:ext cx="5405920"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Throughout their marriage, Henry and Catherine had several children. Sadly, however, only one child survived past infancy; a daughter, Mary, who would later go on to become Queen of England in 1553.</a:t>
            </a:r>
          </a:p>
          <a:p>
            <a:pPr marL="0" indent="0">
              <a:buNone/>
            </a:pPr>
            <a:r>
              <a:rPr lang="en-GB" dirty="0"/>
              <a:t>Henry was desperate for a son and heir to carry on his legacy. As the years passed, Henry began to notice other women at court and, in 1525, fell in love with Anne Boleyn, one of Catherine’s ladies-in-waiting.</a:t>
            </a:r>
          </a:p>
          <a:p>
            <a:pPr marL="0" indent="0">
              <a:buNone/>
            </a:pPr>
            <a:r>
              <a:rPr lang="en-GB" dirty="0"/>
              <a:t>Henry decided that he wanted to divorce Catherine and marry Anne.</a:t>
            </a:r>
          </a:p>
        </p:txBody>
      </p:sp>
      <p:sp>
        <p:nvSpPr>
          <p:cNvPr id="8" name="Content Placeholder 15"/>
          <p:cNvSpPr txBox="1">
            <a:spLocks/>
          </p:cNvSpPr>
          <p:nvPr/>
        </p:nvSpPr>
        <p:spPr>
          <a:xfrm>
            <a:off x="816063" y="1495405"/>
            <a:ext cx="5405920"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As divorce was not allowed in the Catholic church, Henry tried to get special permission from the Pope to annul his marriage. This became known as the King’s “Great Matter”. </a:t>
            </a:r>
          </a:p>
          <a:p>
            <a:pPr marL="0" indent="0">
              <a:buNone/>
            </a:pPr>
            <a:r>
              <a:rPr lang="en-GB" dirty="0"/>
              <a:t>The Pope refused him, angering Henry. In order to get his way, Henry decided to break England away from Rome and the Catholic church and instead created the Church of England, appointing himself head of the church.</a:t>
            </a:r>
          </a:p>
          <a:p>
            <a:pPr marL="0" indent="0">
              <a:buNone/>
            </a:pPr>
            <a:r>
              <a:rPr lang="en-GB" dirty="0"/>
              <a:t>In 1533, Henry’s marriage to Catherine was declared null and void and Henry was free to marry his second wife, Anne Boleyn.</a:t>
            </a:r>
          </a:p>
        </p:txBody>
      </p:sp>
      <p:sp>
        <p:nvSpPr>
          <p:cNvPr id="11" name="Content Placeholder 15"/>
          <p:cNvSpPr txBox="1">
            <a:spLocks/>
          </p:cNvSpPr>
          <p:nvPr/>
        </p:nvSpPr>
        <p:spPr>
          <a:xfrm>
            <a:off x="820557" y="1495404"/>
            <a:ext cx="5405920"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After her marriage to Henry was declared void, Catherine retired to live a quiet life, spending most of her time in one room except when she went to pray.</a:t>
            </a:r>
          </a:p>
          <a:p>
            <a:pPr marL="0" indent="0">
              <a:buNone/>
            </a:pPr>
            <a:r>
              <a:rPr lang="en-GB" dirty="0"/>
              <a:t>She was forbidden from seeing her daughter, Mary, unless she accepted Anne as the new queen, which she refused to do.</a:t>
            </a:r>
          </a:p>
          <a:p>
            <a:pPr marL="0" indent="0">
              <a:buNone/>
            </a:pPr>
            <a:r>
              <a:rPr lang="en-GB" dirty="0"/>
              <a:t>In late 1535, Catherine’s health began to fail and on 7</a:t>
            </a:r>
            <a:r>
              <a:rPr lang="en-GB" baseline="30000" dirty="0"/>
              <a:t>th</a:t>
            </a:r>
            <a:r>
              <a:rPr lang="en-GB" dirty="0"/>
              <a:t> January 1536, she died at the age of 50.</a:t>
            </a:r>
          </a:p>
        </p:txBody>
      </p:sp>
      <p:sp>
        <p:nvSpPr>
          <p:cNvPr id="2" name="Right Arrow 1">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2"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Catherine of Aragon</a:t>
            </a:r>
            <a:endParaRPr lang="en-US" sz="3600" dirty="0">
              <a:solidFill>
                <a:srgbClr val="C00000"/>
              </a:solidFill>
              <a:latin typeface="+mn-lt"/>
            </a:endParaRPr>
          </a:p>
        </p:txBody>
      </p:sp>
    </p:spTree>
    <p:extLst>
      <p:ext uri="{BB962C8B-B14F-4D97-AF65-F5344CB8AC3E}">
        <p14:creationId xmlns:p14="http://schemas.microsoft.com/office/powerpoint/2010/main" val="26419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7" grpId="1"/>
      <p:bldP spid="8" grpId="0"/>
      <p:bldP spid="8" grpId="1"/>
      <p:bldP spid="11" grpId="0"/>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523195"/>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Anne was very skilled in the art of diplomacy. She had previously lived at French court and knew how to make friendships with important people.</a:t>
            </a:r>
          </a:p>
          <a:p>
            <a:pPr marL="0" indent="0">
              <a:buNone/>
            </a:pPr>
            <a:r>
              <a:rPr lang="en-GB" dirty="0"/>
              <a:t>As Henry’s queen, Anne was said to have had a lot of influence in the king’s opinions so many sought her approval.</a:t>
            </a:r>
          </a:p>
          <a:p>
            <a:pPr marL="0" indent="0">
              <a:buNone/>
            </a:pPr>
            <a:r>
              <a:rPr lang="en-GB" dirty="0"/>
              <a:t>Unusual for the time, Anne was very spirited and opinionated and often clashed with Henry when he felt she spoke out of turn.</a:t>
            </a:r>
          </a:p>
        </p:txBody>
      </p:sp>
      <p:sp>
        <p:nvSpPr>
          <p:cNvPr id="7" name="Content Placeholder 15"/>
          <p:cNvSpPr txBox="1">
            <a:spLocks/>
          </p:cNvSpPr>
          <p:nvPr/>
        </p:nvSpPr>
        <p:spPr>
          <a:xfrm>
            <a:off x="813817" y="1523195"/>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In 1533, Anne gave birth to a daughter, Elizabeth, who would go on to become one of England’s most famous queens, Elizabeth I. Henry was disappointed but believed that as they were both young, sons would follow. Sadly for Anne, this was not to be the case and Henry began to tire of her.</a:t>
            </a:r>
          </a:p>
          <a:p>
            <a:pPr marL="0" indent="0">
              <a:buNone/>
            </a:pPr>
            <a:r>
              <a:rPr lang="en-GB" dirty="0"/>
              <a:t>In early 1536, Henry started to court Jane Seymour. Jane was moved into quarters near to the king which infuriated Anne.</a:t>
            </a:r>
          </a:p>
          <a:p>
            <a:pPr marL="0" indent="0">
              <a:buNone/>
            </a:pPr>
            <a:r>
              <a:rPr lang="en-GB" dirty="0"/>
              <a:t>On 2</a:t>
            </a:r>
            <a:r>
              <a:rPr lang="en-GB" baseline="30000" dirty="0"/>
              <a:t>nd</a:t>
            </a:r>
            <a:r>
              <a:rPr lang="en-GB" dirty="0"/>
              <a:t> May 1536, Anne was arrested on charges of being unfaithful to the king. She was found guilty of treason and sentenced to death.</a:t>
            </a:r>
          </a:p>
          <a:p>
            <a:pPr marL="0" indent="0">
              <a:buNone/>
            </a:pPr>
            <a:r>
              <a:rPr lang="en-GB" dirty="0"/>
              <a:t>On 19</a:t>
            </a:r>
            <a:r>
              <a:rPr lang="en-GB" baseline="30000" dirty="0"/>
              <a:t>th</a:t>
            </a:r>
            <a:r>
              <a:rPr lang="en-GB" dirty="0"/>
              <a:t> May, Anne was beheaded.</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539" y="1523195"/>
            <a:ext cx="2416681" cy="4030026"/>
          </a:xfrm>
          <a:prstGeom prst="rect">
            <a:avLst/>
          </a:prstGeom>
        </p:spPr>
      </p:pic>
      <p:sp>
        <p:nvSpPr>
          <p:cNvPr id="14" name="Right Arrow 13">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Anne Boleyn</a:t>
            </a:r>
            <a:endParaRPr lang="en-US" sz="3600" dirty="0">
              <a:solidFill>
                <a:srgbClr val="C00000"/>
              </a:solidFill>
              <a:latin typeface="+mn-lt"/>
            </a:endParaRPr>
          </a:p>
        </p:txBody>
      </p:sp>
    </p:spTree>
    <p:extLst>
      <p:ext uri="{BB962C8B-B14F-4D97-AF65-F5344CB8AC3E}">
        <p14:creationId xmlns:p14="http://schemas.microsoft.com/office/powerpoint/2010/main" val="33672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426179"/>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Jane was part of a noble family that lived in the north of England. She was given the role of lady-in-waiting to Anne Boleyn, which is where Henry first spotted her.</a:t>
            </a:r>
          </a:p>
          <a:p>
            <a:pPr marL="0" indent="0">
              <a:buNone/>
            </a:pPr>
            <a:r>
              <a:rPr lang="en-GB" dirty="0"/>
              <a:t>Jane and Henry became engaged the day after Anne’s execution, marrying on 30</a:t>
            </a:r>
            <a:r>
              <a:rPr lang="en-GB" baseline="30000" dirty="0"/>
              <a:t>th</a:t>
            </a:r>
            <a:r>
              <a:rPr lang="en-GB" dirty="0"/>
              <a:t> May 1536.</a:t>
            </a:r>
          </a:p>
          <a:p>
            <a:pPr marL="0" indent="0">
              <a:buNone/>
            </a:pPr>
            <a:r>
              <a:rPr lang="en-GB" dirty="0"/>
              <a:t>Jane was said to be gentle-natured, peaceful and loving. She very rarely spoke to Henry about political matters and when she did, he warned her not to ‘meddle in his affairs’. </a:t>
            </a:r>
          </a:p>
        </p:txBody>
      </p:sp>
      <p:sp>
        <p:nvSpPr>
          <p:cNvPr id="7" name="Content Placeholder 15"/>
          <p:cNvSpPr txBox="1">
            <a:spLocks/>
          </p:cNvSpPr>
          <p:nvPr/>
        </p:nvSpPr>
        <p:spPr>
          <a:xfrm>
            <a:off x="795529" y="1416848"/>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Jane formed a close friendship with her stepdaughter Mary and tried hard to restore her relationship with her father.</a:t>
            </a:r>
          </a:p>
          <a:p>
            <a:pPr marL="0" indent="0">
              <a:buNone/>
            </a:pPr>
            <a:r>
              <a:rPr lang="en-GB" dirty="0"/>
              <a:t>Jane fell pregnant in January 1537 and Henry was delighted. In September, she gave birth to a son, Edward. Henry was overjoyed as he finally had the son and heir he had always desired.</a:t>
            </a:r>
          </a:p>
          <a:p>
            <a:pPr marL="0" indent="0">
              <a:buNone/>
            </a:pPr>
            <a:r>
              <a:rPr lang="en-GB" dirty="0"/>
              <a:t>Sadly, Henry’s joy turned to despair when Jane fell ill shortly after giving birth. She died from an infection on 24</a:t>
            </a:r>
            <a:r>
              <a:rPr lang="en-GB" baseline="30000" dirty="0"/>
              <a:t>th</a:t>
            </a:r>
            <a:r>
              <a:rPr lang="en-GB" dirty="0"/>
              <a:t> October, devastating Henry.</a:t>
            </a:r>
          </a:p>
          <a:p>
            <a:pPr marL="0" indent="0">
              <a:buNone/>
            </a:pPr>
            <a:r>
              <a:rPr lang="en-GB" dirty="0"/>
              <a:t>Jane was buried in St George’s Chapel at Windsor Castle. </a:t>
            </a:r>
          </a:p>
          <a:p>
            <a:pPr marL="0" indent="0">
              <a:buNone/>
            </a:pPr>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8970" y="1426179"/>
            <a:ext cx="2218710" cy="4127041"/>
          </a:xfrm>
          <a:prstGeom prst="rect">
            <a:avLst/>
          </a:prstGeom>
        </p:spPr>
      </p:pic>
      <p:sp>
        <p:nvSpPr>
          <p:cNvPr id="14" name="Right Arrow 13">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Jane Seymour</a:t>
            </a:r>
            <a:endParaRPr lang="en-US" sz="3600" dirty="0">
              <a:solidFill>
                <a:srgbClr val="C00000"/>
              </a:solidFill>
              <a:latin typeface="+mn-lt"/>
            </a:endParaRPr>
          </a:p>
        </p:txBody>
      </p:sp>
    </p:spTree>
    <p:extLst>
      <p:ext uri="{BB962C8B-B14F-4D97-AF65-F5344CB8AC3E}">
        <p14:creationId xmlns:p14="http://schemas.microsoft.com/office/powerpoint/2010/main" val="14606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432799"/>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Two years after Jane’s death, Henry’s advisors persuaded him to marry again. Thomas Cromwell, the king’s chief minister, asked him to consider marrying Anne of Cleves, a German princess.</a:t>
            </a:r>
          </a:p>
          <a:p>
            <a:pPr marL="0" indent="0">
              <a:buNone/>
            </a:pPr>
            <a:r>
              <a:rPr lang="en-GB" dirty="0"/>
              <a:t>After receiving a portrait of Anne, Henry agreed to the marriage. Anne travelled to England in late 1539.</a:t>
            </a:r>
          </a:p>
          <a:p>
            <a:pPr marL="0" indent="0">
              <a:buNone/>
            </a:pPr>
            <a:r>
              <a:rPr lang="en-GB" dirty="0"/>
              <a:t>Henry couldn’t wait to meet Anne and travelled to meet her on New Year’s Day 1540. He was disappointed when he met her, complaining to Cromwell that she was nothing like her portrait and he didn’t like her.</a:t>
            </a:r>
          </a:p>
          <a:p>
            <a:pPr marL="0" indent="0">
              <a:buNone/>
            </a:pPr>
            <a:r>
              <a:rPr lang="en-GB" dirty="0"/>
              <a:t>Despite his protests, Henry and Anne were married on 6</a:t>
            </a:r>
            <a:r>
              <a:rPr lang="en-GB" baseline="30000" dirty="0"/>
              <a:t>th</a:t>
            </a:r>
            <a:r>
              <a:rPr lang="en-GB" dirty="0"/>
              <a:t> January 1540.</a:t>
            </a:r>
          </a:p>
        </p:txBody>
      </p:sp>
      <p:sp>
        <p:nvSpPr>
          <p:cNvPr id="7" name="Content Placeholder 15"/>
          <p:cNvSpPr txBox="1">
            <a:spLocks/>
          </p:cNvSpPr>
          <p:nvPr/>
        </p:nvSpPr>
        <p:spPr>
          <a:xfrm>
            <a:off x="813817" y="1432799"/>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Anne and Henry were only married for around 6 months. As Henry was so unhappy, he asked Anne for an annulment, which she agreed.</a:t>
            </a:r>
          </a:p>
          <a:p>
            <a:pPr marL="0" indent="0">
              <a:buNone/>
            </a:pPr>
            <a:r>
              <a:rPr lang="en-GB" dirty="0"/>
              <a:t>As a reward for not fighting the annulment, Anne was given lands and money to keep her comfortable for life. She was also referred to as the king’s ‘beloved sister’ and it was ordered that she be treated as the most important woman in England, except for his wife and daughters.</a:t>
            </a:r>
          </a:p>
          <a:p>
            <a:pPr marL="0" indent="0">
              <a:buNone/>
            </a:pPr>
            <a:r>
              <a:rPr lang="en-GB" dirty="0"/>
              <a:t>Anne stayed in England the rest of her life in comfort and died in 1557 at the age of 41.</a:t>
            </a:r>
          </a:p>
          <a:p>
            <a:pPr marL="0" indent="0">
              <a:buNone/>
            </a:pP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45146" y="1432799"/>
            <a:ext cx="1965266" cy="4120422"/>
          </a:xfrm>
          <a:prstGeom prst="rect">
            <a:avLst/>
          </a:prstGeom>
        </p:spPr>
      </p:pic>
      <p:sp>
        <p:nvSpPr>
          <p:cNvPr id="12" name="Right Arrow 11">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Anne of Cleves</a:t>
            </a:r>
            <a:endParaRPr lang="en-US" sz="3600" dirty="0">
              <a:solidFill>
                <a:srgbClr val="C00000"/>
              </a:solidFill>
              <a:latin typeface="+mn-lt"/>
            </a:endParaRPr>
          </a:p>
        </p:txBody>
      </p:sp>
    </p:spTree>
    <p:extLst>
      <p:ext uri="{BB962C8B-B14F-4D97-AF65-F5344CB8AC3E}">
        <p14:creationId xmlns:p14="http://schemas.microsoft.com/office/powerpoint/2010/main" val="253673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2"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Content Placeholder 15"/>
          <p:cNvSpPr txBox="1">
            <a:spLocks/>
          </p:cNvSpPr>
          <p:nvPr/>
        </p:nvSpPr>
        <p:spPr>
          <a:xfrm>
            <a:off x="813817" y="1454303"/>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Catherine Howard came to court as a lady-in-waiting to Anne of Cleves and she quickly caught Henry’s eye.</a:t>
            </a:r>
          </a:p>
          <a:p>
            <a:pPr marL="0" indent="0">
              <a:buNone/>
            </a:pPr>
            <a:r>
              <a:rPr lang="en-GB" dirty="0"/>
              <a:t>On 28</a:t>
            </a:r>
            <a:r>
              <a:rPr lang="en-GB" baseline="30000" dirty="0"/>
              <a:t>th</a:t>
            </a:r>
            <a:r>
              <a:rPr lang="en-GB" dirty="0"/>
              <a:t> July 1540, Henry and Catherine married. She was just 17 years old.</a:t>
            </a:r>
          </a:p>
          <a:p>
            <a:pPr marL="0" indent="0">
              <a:buNone/>
            </a:pPr>
            <a:r>
              <a:rPr lang="en-GB" dirty="0"/>
              <a:t>Catherine was very young and carefree, spending her time dressing in the new clothes Henry gave her regularly and dancing. </a:t>
            </a:r>
          </a:p>
          <a:p>
            <a:pPr marL="0" indent="0">
              <a:buNone/>
            </a:pPr>
            <a:r>
              <a:rPr lang="en-GB" dirty="0"/>
              <a:t>She found her role as stepmother to Henry’s children difficult, particularly with his eldest daughter, Mary, who was older than Catherine.</a:t>
            </a:r>
          </a:p>
        </p:txBody>
      </p:sp>
      <p:sp>
        <p:nvSpPr>
          <p:cNvPr id="7" name="Content Placeholder 15"/>
          <p:cNvSpPr txBox="1">
            <a:spLocks/>
          </p:cNvSpPr>
          <p:nvPr/>
        </p:nvSpPr>
        <p:spPr>
          <a:xfrm>
            <a:off x="813817" y="1454303"/>
            <a:ext cx="5276087" cy="4443983"/>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During her marriage, Catherine began a relationship with one of the king’s groomsmen, Thomas Culpeper. This, along with the fact that Catherine had been in relationships before her marriage and not told the king about them, was discovered in November 1541.</a:t>
            </a:r>
          </a:p>
          <a:p>
            <a:pPr marL="0" indent="0">
              <a:buNone/>
            </a:pPr>
            <a:r>
              <a:rPr lang="en-GB" dirty="0"/>
              <a:t>On 23</a:t>
            </a:r>
            <a:r>
              <a:rPr lang="en-GB" baseline="30000" dirty="0"/>
              <a:t>rd</a:t>
            </a:r>
            <a:r>
              <a:rPr lang="en-GB" dirty="0"/>
              <a:t> November, Catherine was stripped of her title as queen and imprisoned. She was found guilty of treason against the king and sentenced to death.</a:t>
            </a:r>
          </a:p>
          <a:p>
            <a:pPr marL="0" indent="0">
              <a:buNone/>
            </a:pPr>
            <a:r>
              <a:rPr lang="en-GB" dirty="0"/>
              <a:t>Catherine was beheaded on 10</a:t>
            </a:r>
            <a:r>
              <a:rPr lang="en-GB" baseline="30000" dirty="0"/>
              <a:t>th</a:t>
            </a:r>
            <a:r>
              <a:rPr lang="en-GB" dirty="0"/>
              <a:t> February 1542.</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745" y="1454303"/>
            <a:ext cx="2177795" cy="4098918"/>
          </a:xfrm>
          <a:prstGeom prst="rect">
            <a:avLst/>
          </a:prstGeom>
        </p:spPr>
      </p:pic>
      <p:sp>
        <p:nvSpPr>
          <p:cNvPr id="16" name="Right Arrow 15">
            <a:hlinkClick r:id="rId3"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hlinkClick r:id="rId3"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0"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Catherine Howard</a:t>
            </a:r>
            <a:endParaRPr lang="en-US" sz="3600" dirty="0">
              <a:solidFill>
                <a:srgbClr val="C00000"/>
              </a:solidFill>
              <a:latin typeface="+mn-lt"/>
            </a:endParaRPr>
          </a:p>
        </p:txBody>
      </p:sp>
    </p:spTree>
    <p:extLst>
      <p:ext uri="{BB962C8B-B14F-4D97-AF65-F5344CB8AC3E}">
        <p14:creationId xmlns:p14="http://schemas.microsoft.com/office/powerpoint/2010/main" val="41958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spect="1"/>
          </p:cNvSpPr>
          <p:nvPr/>
        </p:nvSpPr>
        <p:spPr bwMode="auto">
          <a:xfrm>
            <a:off x="503239" y="448755"/>
            <a:ext cx="8137524" cy="594290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16" name="Picture 1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398" y="1432799"/>
            <a:ext cx="2272411" cy="4120422"/>
          </a:xfrm>
          <a:prstGeom prst="rect">
            <a:avLst/>
          </a:prstGeom>
        </p:spPr>
      </p:pic>
      <p:sp>
        <p:nvSpPr>
          <p:cNvPr id="13" name="Content Placeholder 15"/>
          <p:cNvSpPr txBox="1">
            <a:spLocks/>
          </p:cNvSpPr>
          <p:nvPr/>
        </p:nvSpPr>
        <p:spPr>
          <a:xfrm>
            <a:off x="813817" y="1432799"/>
            <a:ext cx="5405920"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Henry’s final wife, Catherine Parr, had been married twice previously. Both husbands had died and Catherine was a wealthy widow.</a:t>
            </a:r>
          </a:p>
          <a:p>
            <a:pPr marL="0" indent="0">
              <a:buNone/>
            </a:pPr>
            <a:r>
              <a:rPr lang="en-GB" dirty="0"/>
              <a:t>Henry first noticed Catherine after she took a position in his daughter Mary’s household.</a:t>
            </a:r>
          </a:p>
          <a:p>
            <a:pPr marL="0" indent="0">
              <a:buNone/>
            </a:pPr>
            <a:r>
              <a:rPr lang="en-GB" dirty="0"/>
              <a:t>They were married on 12</a:t>
            </a:r>
            <a:r>
              <a:rPr lang="en-GB" baseline="30000" dirty="0"/>
              <a:t>th</a:t>
            </a:r>
            <a:r>
              <a:rPr lang="en-GB" dirty="0"/>
              <a:t> July 1543. Catherine was around 31 years old and Henry was 52 years old.</a:t>
            </a:r>
          </a:p>
        </p:txBody>
      </p:sp>
      <p:sp>
        <p:nvSpPr>
          <p:cNvPr id="8" name="Content Placeholder 15"/>
          <p:cNvSpPr txBox="1">
            <a:spLocks/>
          </p:cNvSpPr>
          <p:nvPr/>
        </p:nvSpPr>
        <p:spPr>
          <a:xfrm>
            <a:off x="813817" y="1432799"/>
            <a:ext cx="5327903"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As queen, Catherine showed skill when dealing with matters of state. She also acted as regent when Henry went to war in France in 1544.</a:t>
            </a:r>
          </a:p>
          <a:p>
            <a:pPr marL="0" indent="0">
              <a:buNone/>
            </a:pPr>
            <a:r>
              <a:rPr lang="en-GB" dirty="0"/>
              <a:t>Catherine felt it was her duty to bring the aging king closer to his children. She was able to persuade Henry to restore both Mary and Elizabeth to the line of succession, meaning they were in line to the throne after Edward.</a:t>
            </a:r>
          </a:p>
        </p:txBody>
      </p:sp>
      <p:sp>
        <p:nvSpPr>
          <p:cNvPr id="11" name="Content Placeholder 15"/>
          <p:cNvSpPr txBox="1">
            <a:spLocks/>
          </p:cNvSpPr>
          <p:nvPr/>
        </p:nvSpPr>
        <p:spPr>
          <a:xfrm>
            <a:off x="813817" y="1432799"/>
            <a:ext cx="5236463" cy="2755392"/>
          </a:xfrm>
          <a:prstGeom prst="roundRect">
            <a:avLst>
              <a:gd name="adj" fmla="val 2585"/>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On 28</a:t>
            </a:r>
            <a:r>
              <a:rPr lang="en-GB" baseline="30000" dirty="0"/>
              <a:t>th</a:t>
            </a:r>
            <a:r>
              <a:rPr lang="en-GB" dirty="0"/>
              <a:t> January, 1547, Henry died. Before his death, he had ordered that Catherine was to be given a large sum of money and treated with great respect.</a:t>
            </a:r>
          </a:p>
          <a:p>
            <a:pPr marL="0" indent="0">
              <a:buNone/>
            </a:pPr>
            <a:r>
              <a:rPr lang="en-GB" dirty="0"/>
              <a:t>She married her sweetheart, Thomas Seymour, the following May and had a daughter, Mary, with him.</a:t>
            </a:r>
          </a:p>
          <a:p>
            <a:pPr marL="0" indent="0">
              <a:buNone/>
            </a:pPr>
            <a:r>
              <a:rPr lang="en-GB" dirty="0"/>
              <a:t>Sadly, shortly after giving birth, Catherine caught a fever and died on 5</a:t>
            </a:r>
            <a:r>
              <a:rPr lang="en-GB" baseline="30000" dirty="0"/>
              <a:t>th</a:t>
            </a:r>
            <a:r>
              <a:rPr lang="en-GB" dirty="0"/>
              <a:t> September 1548 aged 36.</a:t>
            </a:r>
          </a:p>
        </p:txBody>
      </p:sp>
      <p:sp>
        <p:nvSpPr>
          <p:cNvPr id="12" name="Right Arrow 11">
            <a:hlinkClick r:id="rId4" action="ppaction://hlinksldjump"/>
          </p:cNvPr>
          <p:cNvSpPr/>
          <p:nvPr/>
        </p:nvSpPr>
        <p:spPr>
          <a:xfrm>
            <a:off x="6823870" y="5724123"/>
            <a:ext cx="1046909" cy="49663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hlinkClick r:id="rId4" action="ppaction://hlinksldjump"/>
          </p:cNvPr>
          <p:cNvSpPr txBox="1"/>
          <p:nvPr/>
        </p:nvSpPr>
        <p:spPr>
          <a:xfrm>
            <a:off x="6947235" y="5776637"/>
            <a:ext cx="1089395" cy="369332"/>
          </a:xfrm>
          <a:prstGeom prst="rect">
            <a:avLst/>
          </a:prstGeom>
          <a:noFill/>
        </p:spPr>
        <p:txBody>
          <a:bodyPr wrap="square" rtlCol="0">
            <a:spAutoFit/>
          </a:bodyPr>
          <a:lstStyle/>
          <a:p>
            <a:r>
              <a:rPr lang="en-GB" dirty="0">
                <a:solidFill>
                  <a:schemeClr val="bg1"/>
                </a:solidFill>
              </a:rPr>
              <a:t>Back</a:t>
            </a:r>
          </a:p>
        </p:txBody>
      </p:sp>
      <p:sp>
        <p:nvSpPr>
          <p:cNvPr id="15" name="Title 1"/>
          <p:cNvSpPr txBox="1">
            <a:spLocks/>
          </p:cNvSpPr>
          <p:nvPr/>
        </p:nvSpPr>
        <p:spPr>
          <a:xfrm>
            <a:off x="628648" y="670777"/>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solidFill>
                  <a:srgbClr val="C00000"/>
                </a:solidFill>
                <a:latin typeface="+mn-lt"/>
              </a:rPr>
              <a:t>Catherine Parr</a:t>
            </a:r>
            <a:endParaRPr lang="en-US" sz="3600" dirty="0">
              <a:solidFill>
                <a:srgbClr val="C00000"/>
              </a:solidFill>
              <a:latin typeface="+mn-lt"/>
            </a:endParaRPr>
          </a:p>
        </p:txBody>
      </p:sp>
    </p:spTree>
    <p:extLst>
      <p:ext uri="{BB962C8B-B14F-4D97-AF65-F5344CB8AC3E}">
        <p14:creationId xmlns:p14="http://schemas.microsoft.com/office/powerpoint/2010/main" val="192363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8" grpId="0"/>
      <p:bldP spid="8" grpId="1"/>
      <p:bldP spid="11" grpId="0"/>
      <p:bldP spid="12" grpId="0" animBg="1"/>
      <p:bldP spid="14" grpId="0"/>
    </p:bld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156</TotalTime>
  <Words>1458</Words>
  <Application>Microsoft Office PowerPoint</Application>
  <PresentationFormat>On-screen Show (4:3)</PresentationFormat>
  <Paragraphs>88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Massey</dc:creator>
  <cp:lastModifiedBy>Miss Shipley</cp:lastModifiedBy>
  <cp:revision>15</cp:revision>
  <dcterms:created xsi:type="dcterms:W3CDTF">2019-11-06T14:42:48Z</dcterms:created>
  <dcterms:modified xsi:type="dcterms:W3CDTF">2020-06-08T10:17:34Z</dcterms:modified>
</cp:coreProperties>
</file>